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32"/>
  </p:notesMasterIdLst>
  <p:sldIdLst>
    <p:sldId id="314" r:id="rId2"/>
    <p:sldId id="283" r:id="rId3"/>
    <p:sldId id="284" r:id="rId4"/>
    <p:sldId id="285" r:id="rId5"/>
    <p:sldId id="286" r:id="rId6"/>
    <p:sldId id="287" r:id="rId7"/>
    <p:sldId id="288" r:id="rId8"/>
    <p:sldId id="259" r:id="rId9"/>
    <p:sldId id="272" r:id="rId10"/>
    <p:sldId id="325" r:id="rId11"/>
    <p:sldId id="326" r:id="rId12"/>
    <p:sldId id="307" r:id="rId13"/>
    <p:sldId id="257" r:id="rId14"/>
    <p:sldId id="315" r:id="rId15"/>
    <p:sldId id="263" r:id="rId16"/>
    <p:sldId id="308" r:id="rId17"/>
    <p:sldId id="291" r:id="rId18"/>
    <p:sldId id="304" r:id="rId19"/>
    <p:sldId id="318" r:id="rId20"/>
    <p:sldId id="277" r:id="rId21"/>
    <p:sldId id="328" r:id="rId22"/>
    <p:sldId id="301" r:id="rId23"/>
    <p:sldId id="299" r:id="rId24"/>
    <p:sldId id="303" r:id="rId25"/>
    <p:sldId id="319" r:id="rId26"/>
    <p:sldId id="327" r:id="rId27"/>
    <p:sldId id="324" r:id="rId28"/>
    <p:sldId id="297" r:id="rId29"/>
    <p:sldId id="300" r:id="rId30"/>
    <p:sldId id="275" r:id="rId3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BD805"/>
    <a:srgbClr val="FF9999"/>
    <a:srgbClr val="FF7C80"/>
    <a:srgbClr val="FF9900"/>
    <a:srgbClr val="FFFF66"/>
    <a:srgbClr val="CCFF33"/>
    <a:srgbClr val="FFB13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75676" autoAdjust="0"/>
  </p:normalViewPr>
  <p:slideViewPr>
    <p:cSldViewPr>
      <p:cViewPr varScale="1">
        <p:scale>
          <a:sx n="59" d="100"/>
          <a:sy n="59" d="100"/>
        </p:scale>
        <p:origin x="18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81616720532692"/>
          <c:y val="9.0449545928220576E-2"/>
          <c:w val="0.85115221036663102"/>
          <c:h val="0.778752463891559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964805002850083E-2"/>
                  <c:y val="-3.741750158413694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108657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84298362983823E-2"/>
                  <c:y val="-1.72679253667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524497871264884E-2"/>
                  <c:y val="-1.5158976329957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111780</c:v>
                </c:pt>
                <c:pt idx="1">
                  <c:v>90221</c:v>
                </c:pt>
                <c:pt idx="2">
                  <c:v>21559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0902383650056072E-2"/>
                  <c:y val="-2.36779288907231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111780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705386352921171E-2"/>
                      <c:h val="4.742903941604085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0885917270481595E-3"/>
                  <c:y val="-2.7630000570507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059642059908328E-3"/>
                  <c:y val="-1.31824692151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117272</c:v>
                </c:pt>
                <c:pt idx="1">
                  <c:v>93193</c:v>
                </c:pt>
                <c:pt idx="2">
                  <c:v>24079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Лист1!$D$2:$D$4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9091953075303119E-2"/>
                  <c:y val="-3.890700871324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722294956957765E-3"/>
                  <c:y val="-4.8159543554908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885914198624517E-3"/>
                  <c:y val="-3.9190840657344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Лист1!$E$2:$E$4</c:f>
              <c:numCache>
                <c:formatCode>0</c:formatCode>
                <c:ptCount val="3"/>
                <c:pt idx="0">
                  <c:v>122233</c:v>
                </c:pt>
                <c:pt idx="1">
                  <c:v>95506</c:v>
                </c:pt>
                <c:pt idx="2">
                  <c:v>26727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605031012849411E-3"/>
                  <c:y val="-3.348934048092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089055823127908E-2"/>
                  <c:y val="-5.7750894087069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923521708994187E-2"/>
                  <c:y val="-4.522290351337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125952</c:v>
                </c:pt>
                <c:pt idx="1">
                  <c:v>96246</c:v>
                </c:pt>
                <c:pt idx="2">
                  <c:v>29706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2133583734691865E-2"/>
                  <c:y val="-2.261145175668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738614747540704E-2"/>
                  <c:y val="-1.3566871054012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210062025697677E-2"/>
                  <c:y val="-1.130572587834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128563</c:v>
                </c:pt>
                <c:pt idx="1">
                  <c:v>97063</c:v>
                </c:pt>
                <c:pt idx="2">
                  <c:v>31500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1273920"/>
        <c:axId val="101269024"/>
        <c:axId val="0"/>
      </c:bar3DChart>
      <c:catAx>
        <c:axId val="101273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269024"/>
        <c:crosses val="autoZero"/>
        <c:auto val="1"/>
        <c:lblAlgn val="ctr"/>
        <c:lblOffset val="100"/>
        <c:tickLblSkip val="1"/>
        <c:noMultiLvlLbl val="0"/>
      </c:catAx>
      <c:valAx>
        <c:axId val="10126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27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26317675916919"/>
          <c:y val="0.95531763481365939"/>
          <c:w val="0.37985913940588573"/>
          <c:h val="4.4682365186340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Структура смертности по возрасту</a:t>
            </a:r>
            <a:endParaRPr lang="ru-RU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540108568716532E-2"/>
          <c:y val="0.22588654134590319"/>
          <c:w val="0.45575235104657347"/>
          <c:h val="0.515054737056855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2.9252551695296582E-2"/>
                  <c:y val="-5.742574008052233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0613657668338848E-2"/>
                  <c:y val="-6.61497136706659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171515278186929E-2"/>
                  <c:y val="1.27960248785584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595823024545115E-2"/>
                  <c:y val="1.9825370800528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484807372603246E-2"/>
                  <c:y val="1.402663151691454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21920540591248"/>
                      <c:h val="3.498041864990348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1219891340877448"/>
                  <c:y val="-1.02783957710912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4352233658821326E-2"/>
                  <c:y val="-3.52200791794284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6875548805682011E-2"/>
                  <c:y val="-6.58578355649203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1542302224659187"/>
                  <c:y val="-6.18075046637834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9894584820681296"/>
                  <c:y val="-4.15169815117832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5796743043919831"/>
                  <c:y val="2.76837392654879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Младенческая</c:v>
                </c:pt>
                <c:pt idx="1">
                  <c:v>От 1 до 4 лет</c:v>
                </c:pt>
                <c:pt idx="2">
                  <c:v>От 4 до 15 лет</c:v>
                </c:pt>
                <c:pt idx="3">
                  <c:v>От 15 до 17 лет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4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63055527753621"/>
          <c:y val="0.2298210231100824"/>
          <c:w val="0.34767134479845013"/>
          <c:h val="0.35333705257351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 w="25400"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53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1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76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3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77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4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54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0.11009834293327164"/>
                  <c:y val="-7.1945478280191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165852701492406"/>
                  <c:y val="9.8947546113841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813922684023375"/>
                  <c:y val="8.6579102849611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461992666554344"/>
                  <c:y val="-9.4824731692431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3302511283929386E-2"/>
                  <c:y val="8.6579102849611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52.9</c:v>
                </c:pt>
                <c:pt idx="1">
                  <c:v>52.5</c:v>
                </c:pt>
                <c:pt idx="2">
                  <c:v>43.3</c:v>
                </c:pt>
                <c:pt idx="3">
                  <c:v>24.8</c:v>
                </c:pt>
                <c:pt idx="4" formatCode="0.0">
                  <c:v>22.2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492960"/>
        <c:axId val="137488064"/>
      </c:lineChart>
      <c:catAx>
        <c:axId val="1374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488064"/>
        <c:crosses val="autoZero"/>
        <c:auto val="1"/>
        <c:lblAlgn val="ctr"/>
        <c:lblOffset val="100"/>
        <c:noMultiLvlLbl val="0"/>
      </c:catAx>
      <c:valAx>
        <c:axId val="13748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49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Структура смертности по причинам смерти</a:t>
            </a:r>
            <a:endParaRPr lang="ru-RU" sz="1800" dirty="0"/>
          </a:p>
        </c:rich>
      </c:tx>
      <c:layout>
        <c:manualLayout>
          <c:xMode val="edge"/>
          <c:yMode val="edge"/>
          <c:x val="1.1364574477882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892257048391764E-2"/>
          <c:y val="0.22588654134590319"/>
          <c:w val="0.46540020256689824"/>
          <c:h val="0.52704991631709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5.0765055933123145E-2"/>
                  <c:y val="2.22461775991758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6887540426492E-2"/>
                  <c:y val="-0.122127296242517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404760323567862E-2"/>
                  <c:y val="5.27800480814639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595823024545115E-2"/>
                  <c:y val="1.9825370800528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896715500279536E-2"/>
                  <c:y val="2.0312365443618703E-3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21927705305994"/>
                      <c:h val="9.095777570966752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1219891340877448"/>
                  <c:y val="-1.02783957710912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4352233658821326E-2"/>
                  <c:y val="-3.52200791794284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6875548805682011E-2"/>
                  <c:y val="-6.58578355649203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1542302224659187"/>
                  <c:y val="-6.18075046637834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9894584820681296"/>
                  <c:y val="-4.15169815117832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5796743043919831"/>
                  <c:y val="2.76837392654879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Болезни системы кровообращения</c:v>
                </c:pt>
                <c:pt idx="1">
                  <c:v>Врожденные аномалии развития</c:v>
                </c:pt>
                <c:pt idx="2">
                  <c:v>Новообразования</c:v>
                </c:pt>
                <c:pt idx="3">
                  <c:v>Болезни органов дыхания</c:v>
                </c:pt>
                <c:pt idx="4">
                  <c:v>Болезни органов пищеварения</c:v>
                </c:pt>
                <c:pt idx="5">
                  <c:v>Отдельные состояния </c:v>
                </c:pt>
                <c:pt idx="6">
                  <c:v>Внешние причины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511547844476975"/>
          <c:y val="0.11386762359442315"/>
          <c:w val="0.39418643347042209"/>
          <c:h val="0.80515547137591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Структура заболеваемости</a:t>
            </a:r>
          </a:p>
        </c:rich>
      </c:tx>
      <c:layout>
        <c:manualLayout>
          <c:xMode val="edge"/>
          <c:yMode val="edge"/>
          <c:x val="0.16897826479339936"/>
          <c:y val="2.50553436449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91469389421209"/>
          <c:y val="4.3547973407618628E-3"/>
          <c:w val="0.66617070468452888"/>
          <c:h val="0.797029925344371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заболеваемости</c:v>
                </c:pt>
              </c:strCache>
            </c:strRef>
          </c:tx>
          <c:explosion val="2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5.8404408212759162E-2"/>
                  <c:y val="4.2415383201592098E-2"/>
                </c:manualLayout>
              </c:layout>
              <c:tx>
                <c:rich>
                  <a:bodyPr/>
                  <a:lstStyle/>
                  <a:p>
                    <a:fld id="{52F95037-5B61-4C36-BBF7-11A11D870ED8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7.4142801841489492E-3"/>
                  <c:y val="-7.5617798296759894E-2"/>
                </c:manualLayout>
              </c:layout>
              <c:tx>
                <c:rich>
                  <a:bodyPr/>
                  <a:lstStyle/>
                  <a:p>
                    <a:fld id="{0747CC2A-3F8C-4839-91F1-A5EC3B570330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5115621177389627E-2"/>
                  <c:y val="-4.73500200937892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48654663625764E-2"/>
                  <c:y val="-4.7092504125056063E-2"/>
                </c:manualLayout>
              </c:layout>
              <c:tx>
                <c:rich>
                  <a:bodyPr/>
                  <a:lstStyle/>
                  <a:p>
                    <a:fld id="{ED9B878C-AC59-488C-867A-7BF53EACEDA6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6354985095023674E-2"/>
                  <c:y val="-4.8354881007734392E-2"/>
                </c:manualLayout>
              </c:layout>
              <c:tx>
                <c:rich>
                  <a:bodyPr/>
                  <a:lstStyle/>
                  <a:p>
                    <a:fld id="{EF38A55A-A432-476C-A59B-E6D38D7D0629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4.3803354524084445E-2"/>
                  <c:y val="-4.1745190177771743E-2"/>
                </c:manualLayout>
              </c:layout>
              <c:tx>
                <c:rich>
                  <a:bodyPr/>
                  <a:lstStyle/>
                  <a:p>
                    <a:fld id="{A0AF0788-B15D-4A8E-9619-85AF7130FE87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2.9226483093022931E-2"/>
                  <c:y val="-2.5326404062100097E-3"/>
                </c:manualLayout>
              </c:layout>
              <c:tx>
                <c:rich>
                  <a:bodyPr/>
                  <a:lstStyle/>
                  <a:p>
                    <a:fld id="{31A28668-EC6F-44BA-A9AD-FB32C21A7A2A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3.1730991149487173E-2"/>
                  <c:y val="5.2765056283183903E-3"/>
                </c:manualLayout>
              </c:layout>
              <c:tx>
                <c:rich>
                  <a:bodyPr/>
                  <a:lstStyle/>
                  <a:p>
                    <a:fld id="{F786CD3C-C791-48C7-BF2D-AAD8A66DB2DE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2.3191752341181045E-2"/>
                  <c:y val="5.7653059125117789E-3"/>
                </c:manualLayout>
              </c:layout>
              <c:tx>
                <c:rich>
                  <a:bodyPr/>
                  <a:lstStyle/>
                  <a:p>
                    <a:fld id="{5845EEEF-37E8-4158-A119-CD1F808F19EE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2.1163538030662715E-2"/>
                  <c:y val="-2.6819722362810189E-2"/>
                </c:manualLayout>
              </c:layout>
              <c:tx>
                <c:rich>
                  <a:bodyPr/>
                  <a:lstStyle/>
                  <a:p>
                    <a:fld id="{FFE1A86D-27E0-49BC-9270-05830F9161F0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0.13034507694697645"/>
                  <c:y val="5.8992073583044955E-3"/>
                </c:manualLayout>
              </c:layout>
              <c:tx>
                <c:rich>
                  <a:bodyPr/>
                  <a:lstStyle/>
                  <a:p>
                    <a:fld id="{10CD1756-C741-40FF-87E5-C21C2C4863B7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Болезни органов дыхания</c:v>
                </c:pt>
                <c:pt idx="1">
                  <c:v>Болезни системы кровообращения</c:v>
                </c:pt>
                <c:pt idx="2">
                  <c:v>Болезни мочеполовой системы</c:v>
                </c:pt>
                <c:pt idx="3">
                  <c:v>Болезни костно-мышечной системы</c:v>
                </c:pt>
                <c:pt idx="4">
                  <c:v>Инфекционные и паразитарные болезни</c:v>
                </c:pt>
                <c:pt idx="5">
                  <c:v>Болезни эндокринной системы</c:v>
                </c:pt>
                <c:pt idx="6">
                  <c:v>Болезни органов пищеварения</c:v>
                </c:pt>
                <c:pt idx="7">
                  <c:v>Болезни глаза и его придаточного аппарата</c:v>
                </c:pt>
                <c:pt idx="8">
                  <c:v>Болезни кожи и подкожной клетчатки</c:v>
                </c:pt>
                <c:pt idx="9">
                  <c:v>Болезни нервной системы</c:v>
                </c:pt>
                <c:pt idx="10">
                  <c:v>Прочие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36.6</c:v>
                </c:pt>
                <c:pt idx="1">
                  <c:v>10.6</c:v>
                </c:pt>
                <c:pt idx="2" formatCode="0.0">
                  <c:v>10.199999999999999</c:v>
                </c:pt>
                <c:pt idx="3">
                  <c:v>6.7</c:v>
                </c:pt>
                <c:pt idx="4">
                  <c:v>5.8</c:v>
                </c:pt>
                <c:pt idx="5">
                  <c:v>5.9</c:v>
                </c:pt>
                <c:pt idx="6">
                  <c:v>4.9000000000000004</c:v>
                </c:pt>
                <c:pt idx="7" formatCode="0.0">
                  <c:v>4.2</c:v>
                </c:pt>
                <c:pt idx="8">
                  <c:v>3.4</c:v>
                </c:pt>
                <c:pt idx="9">
                  <c:v>2.4</c:v>
                </c:pt>
                <c:pt idx="10">
                  <c:v>9.3000000000000007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64303931936232051"/>
          <c:w val="0.99915787706088433"/>
          <c:h val="0.35689621592113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pPr>
              <a:solidFill>
                <a:schemeClr val="accent2">
                  <a:lumMod val="60000"/>
                  <a:lumOff val="40000"/>
                </a:schemeClr>
              </a:solidFill>
            </c:spPr>
          </c:marker>
          <c:dLbls>
            <c:dLbl>
              <c:idx val="0"/>
              <c:layout>
                <c:manualLayout>
                  <c:x val="-7.3909755051802459E-2"/>
                  <c:y val="5.5542712417593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642706258062371"/>
                  <c:y val="-5.8940608142195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8828991925865802E-2"/>
                  <c:y val="8.149029314187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979432703810847"/>
                  <c:y val="-5.683411208301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4391577450616744"/>
                  <c:y val="-7.32401327511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842408428305256E-3"/>
                  <c:y val="-4.2633869316732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1121.5999999999999</c:v>
                </c:pt>
                <c:pt idx="1">
                  <c:v>1196.7</c:v>
                </c:pt>
                <c:pt idx="2">
                  <c:v>1205.2</c:v>
                </c:pt>
                <c:pt idx="3">
                  <c:v>1206.9000000000001</c:v>
                </c:pt>
                <c:pt idx="4">
                  <c:v>1225.9000000000001</c:v>
                </c:pt>
                <c:pt idx="5">
                  <c:v>1241.5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257360"/>
        <c:axId val="138254640"/>
      </c:lineChart>
      <c:catAx>
        <c:axId val="13825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8254640"/>
        <c:crosses val="autoZero"/>
        <c:auto val="1"/>
        <c:lblAlgn val="ctr"/>
        <c:lblOffset val="100"/>
        <c:noMultiLvlLbl val="0"/>
      </c:catAx>
      <c:valAx>
        <c:axId val="138254640"/>
        <c:scaling>
          <c:orientation val="minMax"/>
          <c:min val="1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825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Структура заболеваемости</a:t>
            </a:r>
          </a:p>
        </c:rich>
      </c:tx>
      <c:layout>
        <c:manualLayout>
          <c:xMode val="edge"/>
          <c:yMode val="edge"/>
          <c:x val="0.15915059529947215"/>
          <c:y val="4.029713433761131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470838035170288"/>
          <c:y val="0"/>
          <c:w val="0.67354145680497424"/>
          <c:h val="0.80791691869627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заболеваемости</c:v>
                </c:pt>
              </c:strCache>
            </c:strRef>
          </c:tx>
          <c:explosion val="26"/>
          <c:dLbls>
            <c:dLbl>
              <c:idx val="0"/>
              <c:layout>
                <c:manualLayout>
                  <c:x val="2.1824197308650147E-2"/>
                  <c:y val="-8.820864897041617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3223641967940516E-2"/>
                  <c:y val="2.45502557329021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019269003240455E-3"/>
                  <c:y val="1.21684010418595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950117999744256E-2"/>
                  <c:y val="1.2079247710473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99083511782273E-2"/>
                  <c:y val="3.28320858724887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6074521205808621E-2"/>
                  <c:y val="1.46122310141122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1880584529661871E-2"/>
                  <c:y val="-1.19453462646811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492506498739911E-2"/>
                  <c:y val="-2.65507193302253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7530558151655253E-2"/>
                  <c:y val="-6.177640070170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5387042836838052E-4"/>
                  <c:y val="-7.20012591193571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1810929954833299E-2"/>
                  <c:y val="-6.32074831191595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11606729167807263"/>
                  <c:y val="-4.30195684704442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0635395589813969"/>
                  <c:y val="-5.889263332880708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Болезни органов дыхания</c:v>
                </c:pt>
                <c:pt idx="1">
                  <c:v>Болезни мочеполовой системы</c:v>
                </c:pt>
                <c:pt idx="2">
                  <c:v>Болезни кожи и подкожной клетчатки</c:v>
                </c:pt>
                <c:pt idx="3">
                  <c:v>Инфекционные и паразитарные болезни</c:v>
                </c:pt>
                <c:pt idx="4">
                  <c:v>Болезни глаза и его придаточного аппарата</c:v>
                </c:pt>
                <c:pt idx="5">
                  <c:v>Болезни органов пищеварения</c:v>
                </c:pt>
                <c:pt idx="6">
                  <c:v>Болезни системы кровообращения</c:v>
                </c:pt>
                <c:pt idx="7">
                  <c:v>Болезни уха и сосцевидного отростка</c:v>
                </c:pt>
                <c:pt idx="8">
                  <c:v>Болезни костно-мышечной системы</c:v>
                </c:pt>
                <c:pt idx="9">
                  <c:v>Эндокринные заболевания</c:v>
                </c:pt>
                <c:pt idx="10">
                  <c:v>Травмы и отравления</c:v>
                </c:pt>
                <c:pt idx="11">
                  <c:v>Болезни нервной системы</c:v>
                </c:pt>
                <c:pt idx="12">
                  <c:v>Прочие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 formatCode="General">
                  <c:v>59.5</c:v>
                </c:pt>
                <c:pt idx="1">
                  <c:v>7.9</c:v>
                </c:pt>
                <c:pt idx="2" formatCode="General">
                  <c:v>5.2</c:v>
                </c:pt>
                <c:pt idx="3" formatCode="General">
                  <c:v>4.2</c:v>
                </c:pt>
                <c:pt idx="4" formatCode="General">
                  <c:v>2.8</c:v>
                </c:pt>
                <c:pt idx="5" formatCode="General">
                  <c:v>3.2</c:v>
                </c:pt>
                <c:pt idx="6">
                  <c:v>2.1</c:v>
                </c:pt>
                <c:pt idx="7">
                  <c:v>2.4</c:v>
                </c:pt>
                <c:pt idx="8">
                  <c:v>1.6</c:v>
                </c:pt>
                <c:pt idx="9" formatCode="General">
                  <c:v>2</c:v>
                </c:pt>
                <c:pt idx="10" formatCode="General">
                  <c:v>0.98</c:v>
                </c:pt>
                <c:pt idx="11" formatCode="General">
                  <c:v>1.3</c:v>
                </c:pt>
                <c:pt idx="12" formatCode="General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59345343658660699"/>
          <c:w val="1"/>
          <c:h val="0.406546563413393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12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7.3909755051802459E-2"/>
                  <c:y val="5.5542712417593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2063054345912844"/>
                  <c:y val="1.4232442829372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8828991925865802E-2"/>
                  <c:y val="8.149029314187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869112957038596E-2"/>
                  <c:y val="1.9095405281984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486250319510138E-2"/>
                  <c:y val="6.0132811330142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363818558958385E-2"/>
                  <c:y val="7.2848185950353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656.6</c:v>
                </c:pt>
                <c:pt idx="1">
                  <c:v>705.9</c:v>
                </c:pt>
                <c:pt idx="2">
                  <c:v>677.8</c:v>
                </c:pt>
                <c:pt idx="3" formatCode="0.0">
                  <c:v>685</c:v>
                </c:pt>
                <c:pt idx="4">
                  <c:v>700.3</c:v>
                </c:pt>
                <c:pt idx="5">
                  <c:v>710.7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253552"/>
        <c:axId val="138263888"/>
      </c:lineChart>
      <c:catAx>
        <c:axId val="13825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8263888"/>
        <c:crosses val="autoZero"/>
        <c:auto val="1"/>
        <c:lblAlgn val="ctr"/>
        <c:lblOffset val="100"/>
        <c:noMultiLvlLbl val="0"/>
      </c:catAx>
      <c:valAx>
        <c:axId val="138263888"/>
        <c:scaling>
          <c:orientation val="minMax"/>
          <c:min val="64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825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27048340922381E-2"/>
          <c:y val="3.8668682709999465E-2"/>
          <c:w val="0.82222845609747064"/>
          <c:h val="0.6834867833785729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работа пациенто-места, дней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360.2</c:v>
                </c:pt>
                <c:pt idx="1">
                  <c:v>353.3</c:v>
                </c:pt>
                <c:pt idx="2">
                  <c:v>354.9</c:v>
                </c:pt>
                <c:pt idx="3">
                  <c:v>349.9</c:v>
                </c:pt>
                <c:pt idx="4">
                  <c:v>338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оборот пациенто-места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35</c:v>
                </c:pt>
                <c:pt idx="1">
                  <c:v>33.799999999999997</c:v>
                </c:pt>
                <c:pt idx="2">
                  <c:v>32.700000000000003</c:v>
                </c:pt>
                <c:pt idx="3">
                  <c:v>37.9</c:v>
                </c:pt>
                <c:pt idx="4">
                  <c:v>32.700000000000003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средняя длительность пребывания, дней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4.6971573627395145E-2"/>
                  <c:y val="-1.0295483941486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998258306880198E-2"/>
                  <c:y val="1.27247554332975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971573627395145E-2"/>
                  <c:y val="3.586067440292933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722337852712009E-2"/>
                  <c:y val="1.272475543329665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061375896505325E-2"/>
                  <c:y val="1.23908900969727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10.3</c:v>
                </c:pt>
                <c:pt idx="1">
                  <c:v>10.4</c:v>
                </c:pt>
                <c:pt idx="2">
                  <c:v>10.9</c:v>
                </c:pt>
                <c:pt idx="3">
                  <c:v>9.1999999999999993</c:v>
                </c:pt>
                <c:pt idx="4">
                  <c:v>10.3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8258448"/>
        <c:axId val="138258992"/>
      </c:lineChart>
      <c:catAx>
        <c:axId val="13825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258992"/>
        <c:crosses val="autoZero"/>
        <c:auto val="1"/>
        <c:lblAlgn val="ctr"/>
        <c:lblOffset val="100"/>
        <c:noMultiLvlLbl val="0"/>
      </c:catAx>
      <c:valAx>
        <c:axId val="13825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82584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651629540748875"/>
          <c:w val="0.91699284401750891"/>
          <c:h val="0.323982111876947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коечного фонда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1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3.6493749511500992E-3"/>
                  <c:y val="-4.52114125371827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194999609200793E-2"/>
                  <c:y val="-2.85545763392733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8246874755750427E-2"/>
                  <c:y val="-2.85545763392733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9.7829862407935869E-2"/>
                  <c:y val="-2.6896769352084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терапевтические</c:v>
                </c:pt>
                <c:pt idx="1">
                  <c:v>педиатрические соматические</c:v>
                </c:pt>
                <c:pt idx="2">
                  <c:v>неврологические для взрослых</c:v>
                </c:pt>
                <c:pt idx="3">
                  <c:v>неврологические для детей</c:v>
                </c:pt>
                <c:pt idx="4">
                  <c:v>патологии беременности</c:v>
                </c:pt>
                <c:pt idx="5">
                  <c:v>оториноларингологические для детей</c:v>
                </c:pt>
                <c:pt idx="6">
                  <c:v>оториноларингологические для взрослых</c:v>
                </c:pt>
                <c:pt idx="7">
                  <c:v>офтальмологические для взрослых</c:v>
                </c:pt>
                <c:pt idx="8">
                  <c:v>офтальмологические для детей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0.20599999999999999</c:v>
                </c:pt>
                <c:pt idx="1">
                  <c:v>8.3000000000000004E-2</c:v>
                </c:pt>
                <c:pt idx="2">
                  <c:v>8.3000000000000004E-2</c:v>
                </c:pt>
                <c:pt idx="3">
                  <c:v>0.27500000000000002</c:v>
                </c:pt>
                <c:pt idx="4">
                  <c:v>0.20599999999999999</c:v>
                </c:pt>
                <c:pt idx="5">
                  <c:v>0.14499999999999999</c:v>
                </c:pt>
                <c:pt idx="6">
                  <c:v>4.1000000000000002E-2</c:v>
                </c:pt>
                <c:pt idx="7">
                  <c:v>2.7E-2</c:v>
                </c:pt>
                <c:pt idx="8">
                  <c:v>7.0000000000000001E-3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Лист1!$A$2:$A$10</c:f>
              <c:strCache>
                <c:ptCount val="9"/>
                <c:pt idx="0">
                  <c:v>терапевтические</c:v>
                </c:pt>
                <c:pt idx="1">
                  <c:v>педиатрические соматические</c:v>
                </c:pt>
                <c:pt idx="2">
                  <c:v>неврологические для взрослых</c:v>
                </c:pt>
                <c:pt idx="3">
                  <c:v>неврологические для детей</c:v>
                </c:pt>
                <c:pt idx="4">
                  <c:v>патологии беременности</c:v>
                </c:pt>
                <c:pt idx="5">
                  <c:v>оториноларингологические для детей</c:v>
                </c:pt>
                <c:pt idx="6">
                  <c:v>оториноларингологические для взрослых</c:v>
                </c:pt>
                <c:pt idx="7">
                  <c:v>офтальмологические для взрослых</c:v>
                </c:pt>
                <c:pt idx="8">
                  <c:v>офтальмологические для детей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49701541163705315"/>
          <c:w val="0.93182900312663686"/>
          <c:h val="0.502155800771887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00"/>
            </a:pPr>
            <a:r>
              <a:rPr lang="ru-RU" sz="1900" dirty="0"/>
              <a:t>Результаты диспансеризации определенных групп взрослого населения</a:t>
            </a:r>
          </a:p>
        </c:rich>
      </c:tx>
      <c:layout>
        <c:manualLayout>
          <c:xMode val="edge"/>
          <c:yMode val="edge"/>
          <c:x val="0.10014112101381155"/>
          <c:y val="2.21275934845880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349374502856317E-2"/>
          <c:y val="0.28907832366006841"/>
          <c:w val="0.62501666561211944"/>
          <c:h val="0.67029675196850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диспансеризации определенных групп взрослого населения</c:v>
                </c:pt>
              </c:strCache>
            </c:strRef>
          </c:tx>
          <c:explosion val="26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I группа здоровья</c:v>
                </c:pt>
                <c:pt idx="1">
                  <c:v>II группа здоровья</c:v>
                </c:pt>
                <c:pt idx="2">
                  <c:v>III а группа здоровья</c:v>
                </c:pt>
                <c:pt idx="3">
                  <c:v>III б группа здоровья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0.28499999999999998</c:v>
                </c:pt>
                <c:pt idx="1">
                  <c:v>6.8000000000000005E-2</c:v>
                </c:pt>
                <c:pt idx="2">
                  <c:v>0.41199999999999998</c:v>
                </c:pt>
                <c:pt idx="3">
                  <c:v>0.20799999999999999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</a:t>
            </a:r>
            <a:r>
              <a:rPr lang="en-US" dirty="0" smtClean="0"/>
              <a:t>1</a:t>
            </a:r>
            <a:r>
              <a:rPr lang="ru-RU" dirty="0" smtClean="0"/>
              <a:t>8</a:t>
            </a:r>
            <a:r>
              <a:rPr lang="en-US" dirty="0" smtClean="0"/>
              <a:t> </a:t>
            </a:r>
            <a:r>
              <a:rPr lang="ru-RU" dirty="0"/>
              <a:t>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4901333139334"/>
          <c:y val="7.0921697276202483E-2"/>
          <c:w val="0.70851467726388151"/>
          <c:h val="0.70245422652569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 населения в 2015 году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3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3281377880435771"/>
                  <c:y val="-0.218598559471482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Трудоспособное население</c:v>
                </c:pt>
                <c:pt idx="1">
                  <c:v>Население старше трудоспособного возраста</c:v>
                </c:pt>
                <c:pt idx="2">
                  <c:v>Дети (0-14 лет)</c:v>
                </c:pt>
                <c:pt idx="3">
                  <c:v>Подростки (15-17 лет)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0.60599999999999998</c:v>
                </c:pt>
                <c:pt idx="1">
                  <c:v>0.157</c:v>
                </c:pt>
                <c:pt idx="2">
                  <c:v>0.21199999999999999</c:v>
                </c:pt>
                <c:pt idx="3">
                  <c:v>2.3E-2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63323676086068681"/>
          <c:w val="0.99844588327301165"/>
          <c:h val="0.366763239139313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sz="1800" dirty="0"/>
              <a:t>Исполнение плана финансово-хозяйственной деятельности по расходам за счет всех источников  в </a:t>
            </a:r>
            <a:r>
              <a:rPr lang="ru-RU" sz="1800" dirty="0" smtClean="0"/>
              <a:t>2019 </a:t>
            </a:r>
            <a:r>
              <a:rPr lang="ru-RU" sz="1800" dirty="0"/>
              <a:t>году (тыс. руб.)</a:t>
            </a:r>
          </a:p>
        </c:rich>
      </c:tx>
      <c:layout>
        <c:manualLayout>
          <c:xMode val="edge"/>
          <c:yMode val="edge"/>
          <c:x val="0.14981537690780689"/>
          <c:y val="2.516718258840509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57001640516552"/>
          <c:y val="0.1912444957109275"/>
          <c:w val="0.53039745034099706"/>
          <c:h val="0.483014215990243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плана финансово-хозяйственной деятельности по расходам за счет всех источников  в 2015 году (тыс. руб.)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6944469337703167E-2"/>
                  <c:y val="-1.53904587643805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503101115807301"/>
                  <c:y val="-8.32321994614817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4911477341092019E-2"/>
                  <c:y val="-2.12520673337731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Субсидия на выполнение государственного задания </c:v>
                </c:pt>
                <c:pt idx="1">
                  <c:v>Расходы за счет средств ОМС </c:v>
                </c:pt>
                <c:pt idx="2">
                  <c:v>Субсидии на заработную плату</c:v>
                </c:pt>
                <c:pt idx="3">
                  <c:v>Родовые сертификаты</c:v>
                </c:pt>
                <c:pt idx="4">
                  <c:v>Расходы за счет средств от приносящей доход деятельности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76337.399999999994</c:v>
                </c:pt>
                <c:pt idx="1">
                  <c:v>846775.3</c:v>
                </c:pt>
                <c:pt idx="2">
                  <c:v>117652.3</c:v>
                </c:pt>
                <c:pt idx="3">
                  <c:v>7199.3</c:v>
                </c:pt>
                <c:pt idx="4">
                  <c:v>11155.1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Субсидия на выполнение государственного задания </c:v>
                </c:pt>
                <c:pt idx="1">
                  <c:v>Расходы за счет средств ОМС </c:v>
                </c:pt>
                <c:pt idx="2">
                  <c:v>Субсидии на заработную плату</c:v>
                </c:pt>
                <c:pt idx="3">
                  <c:v>Родовые сертификаты</c:v>
                </c:pt>
                <c:pt idx="4">
                  <c:v>Расходы за счет средств от приносящей доход деятельности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7.7554275939989885E-3"/>
          <c:y val="0.67837711305663195"/>
          <c:w val="0.98175359970485443"/>
          <c:h val="0.2383495678725390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20</a:t>
            </a:r>
            <a:r>
              <a:rPr lang="en-US" dirty="0" smtClean="0"/>
              <a:t>1</a:t>
            </a:r>
            <a:r>
              <a:rPr lang="ru-RU" dirty="0" smtClean="0"/>
              <a:t>9год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058818180164781"/>
          <c:y val="8.5826144512894512E-2"/>
          <c:w val="0.69407839695906004"/>
          <c:h val="0.690033853828447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 населения в 2015 году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10971573031664332"/>
                  <c:y val="-0.211146335853136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Трудоспособное население</c:v>
                </c:pt>
                <c:pt idx="1">
                  <c:v>Население старше трудоспособного возраста</c:v>
                </c:pt>
                <c:pt idx="2">
                  <c:v>Дети (0-14 лет)</c:v>
                </c:pt>
                <c:pt idx="3">
                  <c:v>Подростки (15-17 лет)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0.59499999999999997</c:v>
                </c:pt>
                <c:pt idx="1">
                  <c:v>0.159</c:v>
                </c:pt>
                <c:pt idx="2">
                  <c:v>0.215</c:v>
                </c:pt>
                <c:pt idx="3">
                  <c:v>2.9000000000000001E-2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62081638816344353"/>
          <c:w val="0.99844588327301165"/>
          <c:h val="0.37918361183655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0" dirty="0" smtClean="0"/>
              <a:t>на 1000 родившихся</a:t>
            </a:r>
            <a:endParaRPr lang="ru-RU" sz="18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2010376609900504E-2"/>
          <c:y val="0.11733083169291339"/>
          <c:w val="0.87917560886284563"/>
          <c:h val="0.621019726049868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Мертворождаемость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1.57</c:v>
                </c:pt>
                <c:pt idx="1">
                  <c:v>1.43</c:v>
                </c:pt>
                <c:pt idx="2">
                  <c:v>2.02</c:v>
                </c:pt>
                <c:pt idx="3">
                  <c:v>2.48</c:v>
                </c:pt>
                <c:pt idx="4">
                  <c:v>1.49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Ранняя неонатальная смертность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9532220045815213E-2"/>
                  <c:y val="4.60863558096109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262206536201426E-2"/>
                  <c:y val="4.88178005890457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1.05</c:v>
                </c:pt>
                <c:pt idx="1">
                  <c:v>0.96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Перинатальная смертность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2.63</c:v>
                </c:pt>
                <c:pt idx="1">
                  <c:v>2.39</c:v>
                </c:pt>
                <c:pt idx="2">
                  <c:v>2.02</c:v>
                </c:pt>
                <c:pt idx="3">
                  <c:v>2.48</c:v>
                </c:pt>
                <c:pt idx="4">
                  <c:v>1.49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Младенческая смертность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4.74</c:v>
                </c:pt>
                <c:pt idx="1">
                  <c:v>3.84</c:v>
                </c:pt>
                <c:pt idx="2">
                  <c:v>2.02</c:v>
                </c:pt>
                <c:pt idx="3">
                  <c:v>0.49</c:v>
                </c:pt>
                <c:pt idx="4">
                  <c:v>1.99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1263040"/>
        <c:axId val="101270112"/>
      </c:lineChart>
      <c:catAx>
        <c:axId val="10126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270112"/>
        <c:crosses val="autoZero"/>
        <c:auto val="1"/>
        <c:lblAlgn val="ctr"/>
        <c:lblOffset val="100"/>
        <c:noMultiLvlLbl val="0"/>
      </c:catAx>
      <c:valAx>
        <c:axId val="101270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126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071415491668106E-4"/>
          <c:y val="0.84489501573699322"/>
          <c:w val="0.9925214455542134"/>
          <c:h val="0.1359270157954935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indent="0" algn="l">
              <a:buFontTx/>
              <a:buNone/>
              <a:defRPr sz="1800"/>
            </a:pP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 на 1000 населения</a:t>
            </a:r>
          </a:p>
          <a:p>
            <a:pPr marL="0" indent="0" algn="l">
              <a:buFontTx/>
              <a:buNone/>
              <a:defRPr sz="1800"/>
            </a:pPr>
            <a:r>
              <a:rPr lang="ru-RU" sz="18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975445485969613"/>
          <c:y val="0"/>
        </c:manualLayout>
      </c:layout>
      <c:overlay val="0"/>
      <c:spPr>
        <a:noFill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73766142019722"/>
          <c:y val="4.6355628724861785E-2"/>
          <c:w val="0.87052200608483699"/>
          <c:h val="0.7047174373495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398443396366801E-2"/>
                  <c:y val="-2.3832359803328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79931898591052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198735259548026E-2"/>
                  <c:y val="-7.14970794099858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Рождаемость</c:v>
                </c:pt>
                <c:pt idx="1">
                  <c:v>общая смертность</c:v>
                </c:pt>
                <c:pt idx="2">
                  <c:v>Естественный прирост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5.2</c:v>
                </c:pt>
                <c:pt idx="2">
                  <c:v>11.2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398929835002201E-2"/>
                  <c:y val="-1.6682651862330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99318985910372E-3"/>
                  <c:y val="-9.5329439213314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598637971820848E-2"/>
                  <c:y val="-2.6215595783661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Рождаемость</c:v>
                </c:pt>
                <c:pt idx="1">
                  <c:v>общая смертность</c:v>
                </c:pt>
                <c:pt idx="2">
                  <c:v>Естественный прирост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17.2</c:v>
                </c:pt>
                <c:pt idx="1">
                  <c:v>5.3</c:v>
                </c:pt>
                <c:pt idx="2">
                  <c:v>11.899999999999999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99124410456325E-2"/>
                  <c:y val="-2.3832359803328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998054245458501E-3"/>
                  <c:y val="-1.1916179901664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999027122729251E-2"/>
                  <c:y val="-3.0982067744327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Рождаемость</c:v>
                </c:pt>
                <c:pt idx="1">
                  <c:v>общая смертность</c:v>
                </c:pt>
                <c:pt idx="2">
                  <c:v>Естественный прирост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18.2</c:v>
                </c:pt>
                <c:pt idx="1">
                  <c:v>4.8</c:v>
                </c:pt>
                <c:pt idx="2">
                  <c:v>13.399999999999999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99027122729199E-2"/>
                  <c:y val="-1.1916179901664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3994162736375499E-3"/>
                  <c:y val="-1.4299415881997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598151533185472E-2"/>
                  <c:y val="-3.5748539704992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Рождаемость</c:v>
                </c:pt>
                <c:pt idx="1">
                  <c:v>общая смертность</c:v>
                </c:pt>
                <c:pt idx="2">
                  <c:v>Естественный прирост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16.5</c:v>
                </c:pt>
                <c:pt idx="1">
                  <c:v>5.6</c:v>
                </c:pt>
                <c:pt idx="2">
                  <c:v>10.9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998540684093823E-2"/>
                  <c:y val="-7.1497079409986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798346108639727E-2"/>
                  <c:y val="-1.4299415881997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59669221727935E-2"/>
                  <c:y val="-1.429941588199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Рождаемость</c:v>
                </c:pt>
                <c:pt idx="1">
                  <c:v>общая смертность</c:v>
                </c:pt>
                <c:pt idx="2">
                  <c:v>Естественный прирост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16.2</c:v>
                </c:pt>
                <c:pt idx="1">
                  <c:v>5.2</c:v>
                </c:pt>
                <c:pt idx="2">
                  <c:v>11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796400354098174E-2"/>
                  <c:y val="-4.7664719606657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398443396366801E-2"/>
                  <c:y val="-7.14970794099858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995135613646051E-2"/>
                  <c:y val="-9.5329439213314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Рождаемость</c:v>
                </c:pt>
                <c:pt idx="1">
                  <c:v>общая смертность</c:v>
                </c:pt>
                <c:pt idx="2">
                  <c:v>Естественный прирост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15.8</c:v>
                </c:pt>
                <c:pt idx="1">
                  <c:v>4.5999999999999996</c:v>
                </c:pt>
                <c:pt idx="2">
                  <c:v>11.200000000000001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1268480"/>
        <c:axId val="101273376"/>
        <c:axId val="0"/>
      </c:bar3DChart>
      <c:catAx>
        <c:axId val="101268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273376"/>
        <c:crosses val="autoZero"/>
        <c:auto val="1"/>
        <c:lblAlgn val="ctr"/>
        <c:lblOffset val="100"/>
        <c:tickLblSkip val="1"/>
        <c:noMultiLvlLbl val="0"/>
      </c:catAx>
      <c:valAx>
        <c:axId val="101273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268480"/>
        <c:crossesAt val="1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90528371620202"/>
          <c:y val="0"/>
          <c:w val="0.69647794887879122"/>
          <c:h val="0.78604811155430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1367129290045405"/>
                  <c:y val="4.62366159721438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0613657668338848E-2"/>
                  <c:y val="-6.61497136706659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171515278186929E-2"/>
                  <c:y val="1.27960248785584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595823024545115E-2"/>
                  <c:y val="1.9825370800528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484807372603246E-2"/>
                  <c:y val="1.402663151691454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21920540591248"/>
                      <c:h val="3.498041864990348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1219891340877448"/>
                  <c:y val="-1.02783957710912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4352233658821326E-2"/>
                  <c:y val="-3.52200791794284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6875548805682011E-2"/>
                  <c:y val="-6.58578355649203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1542302224659187"/>
                  <c:y val="-6.18075046637834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9894584820681296"/>
                  <c:y val="-4.15169815117832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5796743043919831"/>
                  <c:y val="2.76837392654879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Болезни  системы кровообращения</c:v>
                </c:pt>
                <c:pt idx="1">
                  <c:v>Новообразования </c:v>
                </c:pt>
                <c:pt idx="2">
                  <c:v>Внешние причины </c:v>
                </c:pt>
                <c:pt idx="3">
                  <c:v>Инфекционные и паразитарные заболевания </c:v>
                </c:pt>
                <c:pt idx="4">
                  <c:v>болезни органов пищеварения</c:v>
                </c:pt>
                <c:pt idx="5">
                  <c:v>болезни органов дыхания</c:v>
                </c:pt>
                <c:pt idx="6">
                  <c:v>другие симптомы и признаки </c:v>
                </c:pt>
                <c:pt idx="7">
                  <c:v>болезни мочеполовой системы </c:v>
                </c:pt>
                <c:pt idx="8">
                  <c:v>болезни эндокринной системы </c:v>
                </c:pt>
                <c:pt idx="9">
                  <c:v>болезни нервной системы </c:v>
                </c:pt>
                <c:pt idx="10">
                  <c:v>прочие</c:v>
                </c:pt>
              </c:strCache>
            </c:strRef>
          </c:cat>
          <c:val>
            <c:numRef>
              <c:f>Лист1!$B$2:$B$12</c:f>
              <c:numCache>
                <c:formatCode>0</c:formatCode>
                <c:ptCount val="11"/>
                <c:pt idx="0">
                  <c:v>216.1</c:v>
                </c:pt>
                <c:pt idx="1">
                  <c:v>102.16</c:v>
                </c:pt>
                <c:pt idx="2">
                  <c:v>44.8</c:v>
                </c:pt>
                <c:pt idx="3">
                  <c:v>24.36</c:v>
                </c:pt>
                <c:pt idx="4">
                  <c:v>29.86</c:v>
                </c:pt>
                <c:pt idx="5">
                  <c:v>12.57</c:v>
                </c:pt>
                <c:pt idx="6">
                  <c:v>2.93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9066600624621956E-2"/>
          <c:y val="0.63273897659831091"/>
          <c:w val="0.96660666298525455"/>
          <c:h val="0.3665549465528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 w="25400"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53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1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76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3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77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4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54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5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0.11009834293327164"/>
                  <c:y val="-7.1945478280191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165852701492406"/>
                  <c:y val="9.8947546113841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813922684023375"/>
                  <c:y val="8.6579102849611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461992666554344"/>
                  <c:y val="-9.4824731692431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3302511283929386E-2"/>
                  <c:y val="8.6579102849611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046014380468449E-2"/>
                  <c:y val="2.6455393845128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517.79999999999995</c:v>
                </c:pt>
                <c:pt idx="1">
                  <c:v>525.29999999999995</c:v>
                </c:pt>
                <c:pt idx="2">
                  <c:v>480.2</c:v>
                </c:pt>
                <c:pt idx="3">
                  <c:v>564.5</c:v>
                </c:pt>
                <c:pt idx="4">
                  <c:v>518.20000000000005</c:v>
                </c:pt>
                <c:pt idx="5">
                  <c:v>457.3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1261952"/>
        <c:axId val="101262496"/>
      </c:lineChart>
      <c:catAx>
        <c:axId val="10126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262496"/>
        <c:crosses val="autoZero"/>
        <c:auto val="1"/>
        <c:lblAlgn val="ctr"/>
        <c:lblOffset val="100"/>
        <c:noMultiLvlLbl val="0"/>
      </c:catAx>
      <c:valAx>
        <c:axId val="101262496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26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79780081778467"/>
          <c:y val="1.6720949168314541E-3"/>
          <c:w val="0.71842180967126856"/>
          <c:h val="0.666111096750661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7.432435820506357E-2"/>
                  <c:y val="6.26797748855831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106179962771242E-2"/>
                  <c:y val="5.21519493593085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170838698222897E-2"/>
                  <c:y val="4.31874383398170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8.5142724169739809E-2"/>
                  <c:y val="1.17502588471143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Болезни  системы кровообращения</c:v>
                </c:pt>
                <c:pt idx="1">
                  <c:v>Внешние причины </c:v>
                </c:pt>
                <c:pt idx="2">
                  <c:v>Новообразования </c:v>
                </c:pt>
                <c:pt idx="3">
                  <c:v>Инфекционные и паразитарные заболевания </c:v>
                </c:pt>
                <c:pt idx="4">
                  <c:v>болезни органов пищеварения</c:v>
                </c:pt>
                <c:pt idx="5">
                  <c:v>болезни органов дыхания </c:v>
                </c:pt>
                <c:pt idx="6">
                  <c:v>другие симптомы и признаки </c:v>
                </c:pt>
                <c:pt idx="7">
                  <c:v>болезни эндокринной системы </c:v>
                </c:pt>
                <c:pt idx="8">
                  <c:v>болезни нервной системы </c:v>
                </c:pt>
                <c:pt idx="9">
                  <c:v>болезни мочеполовой системы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34.200000000000003</c:v>
                </c:pt>
                <c:pt idx="1">
                  <c:v>21.8</c:v>
                </c:pt>
                <c:pt idx="2">
                  <c:v>17.600000000000001</c:v>
                </c:pt>
                <c:pt idx="3" formatCode="General">
                  <c:v>10.9</c:v>
                </c:pt>
                <c:pt idx="4" formatCode="General">
                  <c:v>6.8</c:v>
                </c:pt>
                <c:pt idx="5" formatCode="General">
                  <c:v>3.1</c:v>
                </c:pt>
                <c:pt idx="6" formatCode="General">
                  <c:v>2.6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62803705570562218"/>
          <c:w val="0.98616206711539522"/>
          <c:h val="0.3708492913835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 w="25400"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53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1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76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3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77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4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54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5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0.11009834293327164"/>
                  <c:y val="-7.1945478280191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165852701492406"/>
                  <c:y val="9.8947546113841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813922684023375"/>
                  <c:y val="8.6579102849611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461992666554344"/>
                  <c:y val="-9.4824731692431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030327887679744"/>
                  <c:y val="6.4533107432507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624558270535255E-2"/>
                  <c:y val="7.0547716920342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323.60000000000002</c:v>
                </c:pt>
                <c:pt idx="1">
                  <c:v>289.8</c:v>
                </c:pt>
                <c:pt idx="2">
                  <c:v>267.5</c:v>
                </c:pt>
                <c:pt idx="3">
                  <c:v>304.2</c:v>
                </c:pt>
                <c:pt idx="4">
                  <c:v>255.1</c:v>
                </c:pt>
                <c:pt idx="5" formatCode="0.0">
                  <c:v>235.4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490784"/>
        <c:axId val="137486432"/>
      </c:lineChart>
      <c:catAx>
        <c:axId val="13749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486432"/>
        <c:crosses val="autoZero"/>
        <c:auto val="1"/>
        <c:lblAlgn val="ctr"/>
        <c:lblOffset val="100"/>
        <c:noMultiLvlLbl val="0"/>
      </c:catAx>
      <c:valAx>
        <c:axId val="137486432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49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2D1AB-B310-4C4F-A204-56DE894EA4F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5114E-8D73-43C9-A0F4-9332B7289FED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Региональная льгота</a:t>
          </a:r>
        </a:p>
      </dgm:t>
    </dgm:pt>
    <dgm:pt modelId="{CDB6CA9C-A4DB-46D7-B425-CA2F40B43CBB}" type="parTrans" cxnId="{3DD00F32-C772-4451-A221-16B109DC4C93}">
      <dgm:prSet/>
      <dgm:spPr/>
      <dgm:t>
        <a:bodyPr/>
        <a:lstStyle/>
        <a:p>
          <a:endParaRPr lang="ru-RU"/>
        </a:p>
      </dgm:t>
    </dgm:pt>
    <dgm:pt modelId="{C6D84F74-5706-4EBF-A736-121848FDFC1F}" type="sibTrans" cxnId="{3DD00F32-C772-4451-A221-16B109DC4C93}">
      <dgm:prSet/>
      <dgm:spPr/>
      <dgm:t>
        <a:bodyPr/>
        <a:lstStyle/>
        <a:p>
          <a:endParaRPr lang="ru-RU"/>
        </a:p>
      </dgm:t>
    </dgm:pt>
    <dgm:pt modelId="{96C2C3FE-9A9C-4FF3-B73C-4439179AE1E2}">
      <dgm:prSet phldrT="[Текст]" custT="1"/>
      <dgm:spPr>
        <a:solidFill>
          <a:srgbClr val="99FFC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Лиц, включенных в региональный регистр – 16 800 чел.,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получили лечение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9 399 чел.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9AA43BF8-6236-4936-B26A-2F8C348A3DB3}" type="parTrans" cxnId="{453E7DAD-255C-4558-8B3B-59D5C69A72CE}">
      <dgm:prSet/>
      <dgm:spPr/>
      <dgm:t>
        <a:bodyPr/>
        <a:lstStyle/>
        <a:p>
          <a:endParaRPr lang="ru-RU"/>
        </a:p>
      </dgm:t>
    </dgm:pt>
    <dgm:pt modelId="{F3F82892-F9DD-42C3-970E-1F2BC6BB6195}" type="sibTrans" cxnId="{453E7DAD-255C-4558-8B3B-59D5C69A72CE}">
      <dgm:prSet/>
      <dgm:spPr/>
      <dgm:t>
        <a:bodyPr/>
        <a:lstStyle/>
        <a:p>
          <a:endParaRPr lang="ru-RU"/>
        </a:p>
      </dgm:t>
    </dgm:pt>
    <dgm:pt modelId="{82FF47F3-83C1-48EF-8822-6C669A6B59E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Федеральная льгота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DFFFA98A-242E-465E-A927-79E23CC770CD}" type="parTrans" cxnId="{E9C2BA21-D698-4659-B145-8F59F19CBA05}">
      <dgm:prSet/>
      <dgm:spPr/>
      <dgm:t>
        <a:bodyPr/>
        <a:lstStyle/>
        <a:p>
          <a:endParaRPr lang="ru-RU"/>
        </a:p>
      </dgm:t>
    </dgm:pt>
    <dgm:pt modelId="{9A124C0E-0B01-4D1F-A4F6-FAADC171908D}" type="sibTrans" cxnId="{E9C2BA21-D698-4659-B145-8F59F19CBA05}">
      <dgm:prSet/>
      <dgm:spPr/>
      <dgm:t>
        <a:bodyPr/>
        <a:lstStyle/>
        <a:p>
          <a:endParaRPr lang="ru-RU"/>
        </a:p>
      </dgm:t>
    </dgm:pt>
    <dgm:pt modelId="{6BFE6ACF-BE5C-4EBE-AECE-4238F54CF3F4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Лиц, включенных в федеральный регистр -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2 408 чел.,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требовалось лечение у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1 173 чел.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48C71B92-ADE2-4ED0-B746-752F71576336}" type="parTrans" cxnId="{2C9D05D1-0970-4426-87EB-5C12ACCD7C90}">
      <dgm:prSet/>
      <dgm:spPr/>
      <dgm:t>
        <a:bodyPr/>
        <a:lstStyle/>
        <a:p>
          <a:endParaRPr lang="ru-RU"/>
        </a:p>
      </dgm:t>
    </dgm:pt>
    <dgm:pt modelId="{A440834E-60E9-4C1E-854F-5DEDA2DD0251}" type="sibTrans" cxnId="{2C9D05D1-0970-4426-87EB-5C12ACCD7C90}">
      <dgm:prSet/>
      <dgm:spPr/>
      <dgm:t>
        <a:bodyPr/>
        <a:lstStyle/>
        <a:p>
          <a:endParaRPr lang="ru-RU"/>
        </a:p>
      </dgm:t>
    </dgm:pt>
    <dgm:pt modelId="{E37B8C37-1663-4187-87DE-1240EDE35E6F}">
      <dgm:prSet custT="1"/>
      <dgm:spPr>
        <a:solidFill>
          <a:srgbClr val="99FFC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препаратов, </a:t>
          </a:r>
          <a:r>
            <a:rPr lang="ru-RU" sz="1200" b="1" dirty="0" err="1" smtClean="0">
              <a:solidFill>
                <a:schemeClr val="accent1">
                  <a:lumMod val="50000"/>
                </a:schemeClr>
              </a:solidFill>
            </a:rPr>
            <a:t>израсхо-дованных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 в 2019 г.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 77 230 065,22руб.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CC63565D-DB3A-4D36-94C7-84AC064D3FCB}" type="parTrans" cxnId="{F84A5890-4520-41C2-8B30-E070220F9A72}">
      <dgm:prSet/>
      <dgm:spPr/>
      <dgm:t>
        <a:bodyPr/>
        <a:lstStyle/>
        <a:p>
          <a:endParaRPr lang="ru-RU"/>
        </a:p>
      </dgm:t>
    </dgm:pt>
    <dgm:pt modelId="{66876FEE-D002-47AE-8005-9EF026CEA910}" type="sibTrans" cxnId="{F84A5890-4520-41C2-8B30-E070220F9A72}">
      <dgm:prSet/>
      <dgm:spPr/>
      <dgm:t>
        <a:bodyPr/>
        <a:lstStyle/>
        <a:p>
          <a:endParaRPr lang="ru-RU"/>
        </a:p>
      </dgm:t>
    </dgm:pt>
    <dgm:pt modelId="{8F0495AA-8ED4-49D2-B182-48EDFF1F6634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На одного федерального льготника выписано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 24,6 рецепта.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одного рецепта 1 118,6 руб.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F422C52C-BECC-431A-89D1-6B74F42820A9}" type="parTrans" cxnId="{CA85254A-87A7-471C-A44E-9CC4DE369637}">
      <dgm:prSet/>
      <dgm:spPr/>
      <dgm:t>
        <a:bodyPr/>
        <a:lstStyle/>
        <a:p>
          <a:endParaRPr lang="ru-RU"/>
        </a:p>
      </dgm:t>
    </dgm:pt>
    <dgm:pt modelId="{5B5F2F13-53C9-4F06-9E47-7E86A665A977}" type="sibTrans" cxnId="{CA85254A-87A7-471C-A44E-9CC4DE369637}">
      <dgm:prSet/>
      <dgm:spPr/>
      <dgm:t>
        <a:bodyPr/>
        <a:lstStyle/>
        <a:p>
          <a:endParaRPr lang="ru-RU"/>
        </a:p>
      </dgm:t>
    </dgm:pt>
    <dgm:pt modelId="{00A9FE03-F26C-4484-9074-16DE7B9D438F}">
      <dgm:prSet custT="1"/>
      <dgm:spPr>
        <a:solidFill>
          <a:srgbClr val="99FFC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На одного регионального льготника выписано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14,2 рецепта.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одного рецепта 576,5 руб.</a:t>
          </a:r>
          <a:endParaRPr lang="ru-RU" sz="12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ACC1970-9390-431D-A65A-EB6C910C90F3}" type="parTrans" cxnId="{9887A4CE-0AD6-4E57-8119-9AB5C455DAEF}">
      <dgm:prSet/>
      <dgm:spPr/>
      <dgm:t>
        <a:bodyPr/>
        <a:lstStyle/>
        <a:p>
          <a:endParaRPr lang="ru-RU"/>
        </a:p>
      </dgm:t>
    </dgm:pt>
    <dgm:pt modelId="{E2973EF1-035A-4F38-A841-3466CA57B8A4}" type="sibTrans" cxnId="{9887A4CE-0AD6-4E57-8119-9AB5C455DAEF}">
      <dgm:prSet/>
      <dgm:spPr/>
      <dgm:t>
        <a:bodyPr/>
        <a:lstStyle/>
        <a:p>
          <a:endParaRPr lang="ru-RU"/>
        </a:p>
      </dgm:t>
    </dgm:pt>
    <dgm:pt modelId="{F2A7CB5B-7A8C-4029-92F2-0A882E17B36C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препаратов, </a:t>
          </a:r>
          <a:r>
            <a:rPr lang="ru-RU" sz="1200" b="1" dirty="0" err="1" smtClean="0">
              <a:solidFill>
                <a:schemeClr val="accent1">
                  <a:lumMod val="50000"/>
                </a:schemeClr>
              </a:solidFill>
            </a:rPr>
            <a:t>израсхо-дованных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 в 2019 г.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32 370 926,63 руб.</a:t>
          </a:r>
          <a:endParaRPr lang="ru-RU" sz="1100" dirty="0">
            <a:solidFill>
              <a:schemeClr val="accent1">
                <a:lumMod val="50000"/>
              </a:schemeClr>
            </a:solidFill>
          </a:endParaRPr>
        </a:p>
      </dgm:t>
    </dgm:pt>
    <dgm:pt modelId="{B7B3CCA6-6614-4625-862F-DC61357FF8A0}" type="parTrans" cxnId="{3EC73C97-E0A1-4986-A277-1D4CC5AE13B9}">
      <dgm:prSet/>
      <dgm:spPr/>
      <dgm:t>
        <a:bodyPr/>
        <a:lstStyle/>
        <a:p>
          <a:endParaRPr lang="ru-RU"/>
        </a:p>
      </dgm:t>
    </dgm:pt>
    <dgm:pt modelId="{98F1E8D5-5CA2-48DB-8258-2D6A5730F6FF}" type="sibTrans" cxnId="{3EC73C97-E0A1-4986-A277-1D4CC5AE13B9}">
      <dgm:prSet/>
      <dgm:spPr/>
      <dgm:t>
        <a:bodyPr/>
        <a:lstStyle/>
        <a:p>
          <a:endParaRPr lang="ru-RU"/>
        </a:p>
      </dgm:t>
    </dgm:pt>
    <dgm:pt modelId="{822DD2C2-81BC-4429-BA79-4A1306387016}" type="pres">
      <dgm:prSet presAssocID="{D962D1AB-B310-4C4F-A204-56DE894EA4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15C94E-9A05-4FC6-9FEF-F9536552FF93}" type="pres">
      <dgm:prSet presAssocID="{5505114E-8D73-43C9-A0F4-9332B7289FED}" presName="root" presStyleCnt="0"/>
      <dgm:spPr/>
    </dgm:pt>
    <dgm:pt modelId="{87606FDF-79F5-4A44-9891-3841733A6C15}" type="pres">
      <dgm:prSet presAssocID="{5505114E-8D73-43C9-A0F4-9332B7289FED}" presName="rootComposite" presStyleCnt="0"/>
      <dgm:spPr/>
    </dgm:pt>
    <dgm:pt modelId="{1D815012-57C5-4C8B-AA0B-50AA8FA21FD8}" type="pres">
      <dgm:prSet presAssocID="{5505114E-8D73-43C9-A0F4-9332B7289FED}" presName="rootText" presStyleLbl="node1" presStyleIdx="0" presStyleCnt="2"/>
      <dgm:spPr/>
      <dgm:t>
        <a:bodyPr/>
        <a:lstStyle/>
        <a:p>
          <a:endParaRPr lang="ru-RU"/>
        </a:p>
      </dgm:t>
    </dgm:pt>
    <dgm:pt modelId="{2B1AF7BA-B719-44CD-BDF6-5B5826D0B0CB}" type="pres">
      <dgm:prSet presAssocID="{5505114E-8D73-43C9-A0F4-9332B7289FED}" presName="rootConnector" presStyleLbl="node1" presStyleIdx="0" presStyleCnt="2"/>
      <dgm:spPr/>
      <dgm:t>
        <a:bodyPr/>
        <a:lstStyle/>
        <a:p>
          <a:endParaRPr lang="ru-RU"/>
        </a:p>
      </dgm:t>
    </dgm:pt>
    <dgm:pt modelId="{C099D717-C90A-4670-9EA8-7ECA1E7845A2}" type="pres">
      <dgm:prSet presAssocID="{5505114E-8D73-43C9-A0F4-9332B7289FED}" presName="childShape" presStyleCnt="0"/>
      <dgm:spPr/>
    </dgm:pt>
    <dgm:pt modelId="{172AF182-E739-4EF1-94F8-B9BA4E3B08BB}" type="pres">
      <dgm:prSet presAssocID="{9AA43BF8-6236-4936-B26A-2F8C348A3DB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53D4A800-3CFE-44D3-9195-A57C23CF65C8}" type="pres">
      <dgm:prSet presAssocID="{96C2C3FE-9A9C-4FF3-B73C-4439179AE1E2}" presName="childText" presStyleLbl="bgAcc1" presStyleIdx="0" presStyleCnt="6" custScaleX="185784" custScaleY="138436" custLinFactNeighborX="-159" custLinFactNeighborY="-4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AC307-CF2D-4CE9-9D90-E095B4E62FD6}" type="pres">
      <dgm:prSet presAssocID="{CC63565D-DB3A-4D36-94C7-84AC064D3FC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09EAD3B4-2166-440B-AD83-03065C99031C}" type="pres">
      <dgm:prSet presAssocID="{E37B8C37-1663-4187-87DE-1240EDE35E6F}" presName="childText" presStyleLbl="bgAcc1" presStyleIdx="1" presStyleCnt="6" custScaleX="181469" custScaleY="135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56C21-42A3-405B-8F4B-CE545B9C5F0B}" type="pres">
      <dgm:prSet presAssocID="{5ACC1970-9390-431D-A65A-EB6C910C90F3}" presName="Name13" presStyleLbl="parChTrans1D2" presStyleIdx="2" presStyleCnt="6"/>
      <dgm:spPr/>
      <dgm:t>
        <a:bodyPr/>
        <a:lstStyle/>
        <a:p>
          <a:endParaRPr lang="ru-RU"/>
        </a:p>
      </dgm:t>
    </dgm:pt>
    <dgm:pt modelId="{A60D877B-8ED2-4AA1-90A2-9309F35E3D34}" type="pres">
      <dgm:prSet presAssocID="{00A9FE03-F26C-4484-9074-16DE7B9D438F}" presName="childText" presStyleLbl="bgAcc1" presStyleIdx="2" presStyleCnt="6" custScaleX="154911" custScaleY="163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759A0-CE49-4620-8BC4-A08190A48F9A}" type="pres">
      <dgm:prSet presAssocID="{82FF47F3-83C1-48EF-8822-6C669A6B59ED}" presName="root" presStyleCnt="0"/>
      <dgm:spPr/>
    </dgm:pt>
    <dgm:pt modelId="{218A2A21-EC2C-4544-B4D1-436A67A52435}" type="pres">
      <dgm:prSet presAssocID="{82FF47F3-83C1-48EF-8822-6C669A6B59ED}" presName="rootComposite" presStyleCnt="0"/>
      <dgm:spPr/>
    </dgm:pt>
    <dgm:pt modelId="{4AF54B3A-ECB9-462B-B8E4-96A131FCFF68}" type="pres">
      <dgm:prSet presAssocID="{82FF47F3-83C1-48EF-8822-6C669A6B59ED}" presName="rootText" presStyleLbl="node1" presStyleIdx="1" presStyleCnt="2" custLinFactNeighborX="2074" custLinFactNeighborY="-1567"/>
      <dgm:spPr/>
      <dgm:t>
        <a:bodyPr/>
        <a:lstStyle/>
        <a:p>
          <a:endParaRPr lang="ru-RU"/>
        </a:p>
      </dgm:t>
    </dgm:pt>
    <dgm:pt modelId="{E049F4AB-0053-4A09-B5A1-285ADE46237F}" type="pres">
      <dgm:prSet presAssocID="{82FF47F3-83C1-48EF-8822-6C669A6B59ED}" presName="rootConnector" presStyleLbl="node1" presStyleIdx="1" presStyleCnt="2"/>
      <dgm:spPr/>
      <dgm:t>
        <a:bodyPr/>
        <a:lstStyle/>
        <a:p>
          <a:endParaRPr lang="ru-RU"/>
        </a:p>
      </dgm:t>
    </dgm:pt>
    <dgm:pt modelId="{6AD5C534-27DF-4C82-9D10-2F589594F2E8}" type="pres">
      <dgm:prSet presAssocID="{82FF47F3-83C1-48EF-8822-6C669A6B59ED}" presName="childShape" presStyleCnt="0"/>
      <dgm:spPr/>
    </dgm:pt>
    <dgm:pt modelId="{F15B3E6E-A267-4C5C-BBD6-00395AD6E7FC}" type="pres">
      <dgm:prSet presAssocID="{48C71B92-ADE2-4ED0-B746-752F71576336}" presName="Name13" presStyleLbl="parChTrans1D2" presStyleIdx="3" presStyleCnt="6"/>
      <dgm:spPr/>
      <dgm:t>
        <a:bodyPr/>
        <a:lstStyle/>
        <a:p>
          <a:endParaRPr lang="ru-RU"/>
        </a:p>
      </dgm:t>
    </dgm:pt>
    <dgm:pt modelId="{34CCDB4C-AAD2-4371-A72B-21B09797D0D8}" type="pres">
      <dgm:prSet presAssocID="{6BFE6ACF-BE5C-4EBE-AECE-4238F54CF3F4}" presName="childText" presStyleLbl="bgAcc1" presStyleIdx="3" presStyleCnt="6" custScaleX="176132" custScaleY="140513" custLinFactNeighborX="-3814" custLinFactNeighborY="-5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191EE-8667-4264-B54E-DB005C14A199}" type="pres">
      <dgm:prSet presAssocID="{B7B3CCA6-6614-4625-862F-DC61357FF8A0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C111421-3A8B-4BAC-B6C7-1DA724E697B3}" type="pres">
      <dgm:prSet presAssocID="{F2A7CB5B-7A8C-4029-92F2-0A882E17B36C}" presName="childText" presStyleLbl="bgAcc1" presStyleIdx="4" presStyleCnt="6" custScaleX="178249" custScaleY="128107" custLinFactNeighborX="-3940" custLinFactNeighborY="-2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EB516-F8B8-42BC-A750-CB2F355EF25C}" type="pres">
      <dgm:prSet presAssocID="{F422C52C-BECC-431A-89D1-6B74F42820A9}" presName="Name13" presStyleLbl="parChTrans1D2" presStyleIdx="5" presStyleCnt="6"/>
      <dgm:spPr/>
      <dgm:t>
        <a:bodyPr/>
        <a:lstStyle/>
        <a:p>
          <a:endParaRPr lang="ru-RU"/>
        </a:p>
      </dgm:t>
    </dgm:pt>
    <dgm:pt modelId="{E3446320-F7D5-4A73-A71C-2198E6BDD248}" type="pres">
      <dgm:prSet presAssocID="{8F0495AA-8ED4-49D2-B182-48EDFF1F6634}" presName="childText" presStyleLbl="bgAcc1" presStyleIdx="5" presStyleCnt="6" custScaleX="155213" custScaleY="177529" custLinFactNeighborX="4162" custLinFactNeighborY="-10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A5890-4520-41C2-8B30-E070220F9A72}" srcId="{5505114E-8D73-43C9-A0F4-9332B7289FED}" destId="{E37B8C37-1663-4187-87DE-1240EDE35E6F}" srcOrd="1" destOrd="0" parTransId="{CC63565D-DB3A-4D36-94C7-84AC064D3FCB}" sibTransId="{66876FEE-D002-47AE-8005-9EF026CEA910}"/>
    <dgm:cxn modelId="{2AE4A62A-E45C-47C6-84C7-FD78C0ABBDCC}" type="presOf" srcId="{CC63565D-DB3A-4D36-94C7-84AC064D3FCB}" destId="{28FAC307-CF2D-4CE9-9D90-E095B4E62FD6}" srcOrd="0" destOrd="0" presId="urn:microsoft.com/office/officeart/2005/8/layout/hierarchy3"/>
    <dgm:cxn modelId="{CA85254A-87A7-471C-A44E-9CC4DE369637}" srcId="{82FF47F3-83C1-48EF-8822-6C669A6B59ED}" destId="{8F0495AA-8ED4-49D2-B182-48EDFF1F6634}" srcOrd="2" destOrd="0" parTransId="{F422C52C-BECC-431A-89D1-6B74F42820A9}" sibTransId="{5B5F2F13-53C9-4F06-9E47-7E86A665A977}"/>
    <dgm:cxn modelId="{9887A4CE-0AD6-4E57-8119-9AB5C455DAEF}" srcId="{5505114E-8D73-43C9-A0F4-9332B7289FED}" destId="{00A9FE03-F26C-4484-9074-16DE7B9D438F}" srcOrd="2" destOrd="0" parTransId="{5ACC1970-9390-431D-A65A-EB6C910C90F3}" sibTransId="{E2973EF1-035A-4F38-A841-3466CA57B8A4}"/>
    <dgm:cxn modelId="{63B62D14-393A-489D-BBC5-21B2D1BEAC01}" type="presOf" srcId="{9AA43BF8-6236-4936-B26A-2F8C348A3DB3}" destId="{172AF182-E739-4EF1-94F8-B9BA4E3B08BB}" srcOrd="0" destOrd="0" presId="urn:microsoft.com/office/officeart/2005/8/layout/hierarchy3"/>
    <dgm:cxn modelId="{6BE07DFB-B296-4EDB-BD72-882FC455C115}" type="presOf" srcId="{00A9FE03-F26C-4484-9074-16DE7B9D438F}" destId="{A60D877B-8ED2-4AA1-90A2-9309F35E3D34}" srcOrd="0" destOrd="0" presId="urn:microsoft.com/office/officeart/2005/8/layout/hierarchy3"/>
    <dgm:cxn modelId="{453E7DAD-255C-4558-8B3B-59D5C69A72CE}" srcId="{5505114E-8D73-43C9-A0F4-9332B7289FED}" destId="{96C2C3FE-9A9C-4FF3-B73C-4439179AE1E2}" srcOrd="0" destOrd="0" parTransId="{9AA43BF8-6236-4936-B26A-2F8C348A3DB3}" sibTransId="{F3F82892-F9DD-42C3-970E-1F2BC6BB6195}"/>
    <dgm:cxn modelId="{3E8D7606-EEF1-41A8-B35A-132C1400651A}" type="presOf" srcId="{82FF47F3-83C1-48EF-8822-6C669A6B59ED}" destId="{E049F4AB-0053-4A09-B5A1-285ADE46237F}" srcOrd="1" destOrd="0" presId="urn:microsoft.com/office/officeart/2005/8/layout/hierarchy3"/>
    <dgm:cxn modelId="{3D227858-8C04-492F-801A-B281B03FC939}" type="presOf" srcId="{5505114E-8D73-43C9-A0F4-9332B7289FED}" destId="{2B1AF7BA-B719-44CD-BDF6-5B5826D0B0CB}" srcOrd="1" destOrd="0" presId="urn:microsoft.com/office/officeart/2005/8/layout/hierarchy3"/>
    <dgm:cxn modelId="{36B64AFE-F8BF-4EAA-A990-6D091A9AEC12}" type="presOf" srcId="{5ACC1970-9390-431D-A65A-EB6C910C90F3}" destId="{D8B56C21-42A3-405B-8F4B-CE545B9C5F0B}" srcOrd="0" destOrd="0" presId="urn:microsoft.com/office/officeart/2005/8/layout/hierarchy3"/>
    <dgm:cxn modelId="{55A7CFAB-11AB-477F-9BE1-E2F300CAB64F}" type="presOf" srcId="{5505114E-8D73-43C9-A0F4-9332B7289FED}" destId="{1D815012-57C5-4C8B-AA0B-50AA8FA21FD8}" srcOrd="0" destOrd="0" presId="urn:microsoft.com/office/officeart/2005/8/layout/hierarchy3"/>
    <dgm:cxn modelId="{2D3A0EB7-D7BC-4714-ABAF-1AED737782EF}" type="presOf" srcId="{48C71B92-ADE2-4ED0-B746-752F71576336}" destId="{F15B3E6E-A267-4C5C-BBD6-00395AD6E7FC}" srcOrd="0" destOrd="0" presId="urn:microsoft.com/office/officeart/2005/8/layout/hierarchy3"/>
    <dgm:cxn modelId="{AC7ED37A-A66A-4C9F-B128-FF1FB6E45F7E}" type="presOf" srcId="{96C2C3FE-9A9C-4FF3-B73C-4439179AE1E2}" destId="{53D4A800-3CFE-44D3-9195-A57C23CF65C8}" srcOrd="0" destOrd="0" presId="urn:microsoft.com/office/officeart/2005/8/layout/hierarchy3"/>
    <dgm:cxn modelId="{A42A4B9E-C268-45E1-84D7-4AEDF634C077}" type="presOf" srcId="{D962D1AB-B310-4C4F-A204-56DE894EA4FD}" destId="{822DD2C2-81BC-4429-BA79-4A1306387016}" srcOrd="0" destOrd="0" presId="urn:microsoft.com/office/officeart/2005/8/layout/hierarchy3"/>
    <dgm:cxn modelId="{3DD00F32-C772-4451-A221-16B109DC4C93}" srcId="{D962D1AB-B310-4C4F-A204-56DE894EA4FD}" destId="{5505114E-8D73-43C9-A0F4-9332B7289FED}" srcOrd="0" destOrd="0" parTransId="{CDB6CA9C-A4DB-46D7-B425-CA2F40B43CBB}" sibTransId="{C6D84F74-5706-4EBF-A736-121848FDFC1F}"/>
    <dgm:cxn modelId="{DA6EBF93-924A-4E0F-81FF-A3B5B50A5259}" type="presOf" srcId="{82FF47F3-83C1-48EF-8822-6C669A6B59ED}" destId="{4AF54B3A-ECB9-462B-B8E4-96A131FCFF68}" srcOrd="0" destOrd="0" presId="urn:microsoft.com/office/officeart/2005/8/layout/hierarchy3"/>
    <dgm:cxn modelId="{3EC73C97-E0A1-4986-A277-1D4CC5AE13B9}" srcId="{82FF47F3-83C1-48EF-8822-6C669A6B59ED}" destId="{F2A7CB5B-7A8C-4029-92F2-0A882E17B36C}" srcOrd="1" destOrd="0" parTransId="{B7B3CCA6-6614-4625-862F-DC61357FF8A0}" sibTransId="{98F1E8D5-5CA2-48DB-8258-2D6A5730F6FF}"/>
    <dgm:cxn modelId="{D25D4294-C083-4723-B319-F19746B00341}" type="presOf" srcId="{8F0495AA-8ED4-49D2-B182-48EDFF1F6634}" destId="{E3446320-F7D5-4A73-A71C-2198E6BDD248}" srcOrd="0" destOrd="0" presId="urn:microsoft.com/office/officeart/2005/8/layout/hierarchy3"/>
    <dgm:cxn modelId="{2C9D05D1-0970-4426-87EB-5C12ACCD7C90}" srcId="{82FF47F3-83C1-48EF-8822-6C669A6B59ED}" destId="{6BFE6ACF-BE5C-4EBE-AECE-4238F54CF3F4}" srcOrd="0" destOrd="0" parTransId="{48C71B92-ADE2-4ED0-B746-752F71576336}" sibTransId="{A440834E-60E9-4C1E-854F-5DEDA2DD0251}"/>
    <dgm:cxn modelId="{28D3FCED-F4F2-4E84-9E70-AFC16E113085}" type="presOf" srcId="{E37B8C37-1663-4187-87DE-1240EDE35E6F}" destId="{09EAD3B4-2166-440B-AD83-03065C99031C}" srcOrd="0" destOrd="0" presId="urn:microsoft.com/office/officeart/2005/8/layout/hierarchy3"/>
    <dgm:cxn modelId="{B4C00637-F40F-4872-BC0C-67E16658DFD9}" type="presOf" srcId="{B7B3CCA6-6614-4625-862F-DC61357FF8A0}" destId="{600191EE-8667-4264-B54E-DB005C14A199}" srcOrd="0" destOrd="0" presId="urn:microsoft.com/office/officeart/2005/8/layout/hierarchy3"/>
    <dgm:cxn modelId="{164E2542-055C-43FC-9C0A-A07CBCB3934F}" type="presOf" srcId="{F2A7CB5B-7A8C-4029-92F2-0A882E17B36C}" destId="{1C111421-3A8B-4BAC-B6C7-1DA724E697B3}" srcOrd="0" destOrd="0" presId="urn:microsoft.com/office/officeart/2005/8/layout/hierarchy3"/>
    <dgm:cxn modelId="{6613ECB8-FCD0-412A-9EFE-298E76283F67}" type="presOf" srcId="{F422C52C-BECC-431A-89D1-6B74F42820A9}" destId="{1B7EB516-F8B8-42BC-A750-CB2F355EF25C}" srcOrd="0" destOrd="0" presId="urn:microsoft.com/office/officeart/2005/8/layout/hierarchy3"/>
    <dgm:cxn modelId="{E9C2BA21-D698-4659-B145-8F59F19CBA05}" srcId="{D962D1AB-B310-4C4F-A204-56DE894EA4FD}" destId="{82FF47F3-83C1-48EF-8822-6C669A6B59ED}" srcOrd="1" destOrd="0" parTransId="{DFFFA98A-242E-465E-A927-79E23CC770CD}" sibTransId="{9A124C0E-0B01-4D1F-A4F6-FAADC171908D}"/>
    <dgm:cxn modelId="{7989061D-CEAA-4360-9C10-CF50D820B86E}" type="presOf" srcId="{6BFE6ACF-BE5C-4EBE-AECE-4238F54CF3F4}" destId="{34CCDB4C-AAD2-4371-A72B-21B09797D0D8}" srcOrd="0" destOrd="0" presId="urn:microsoft.com/office/officeart/2005/8/layout/hierarchy3"/>
    <dgm:cxn modelId="{B05785A8-2D02-4F86-8985-288057ABE7C9}" type="presParOf" srcId="{822DD2C2-81BC-4429-BA79-4A1306387016}" destId="{8A15C94E-9A05-4FC6-9FEF-F9536552FF93}" srcOrd="0" destOrd="0" presId="urn:microsoft.com/office/officeart/2005/8/layout/hierarchy3"/>
    <dgm:cxn modelId="{582AF70E-E686-4D07-8747-3DE8BA81808F}" type="presParOf" srcId="{8A15C94E-9A05-4FC6-9FEF-F9536552FF93}" destId="{87606FDF-79F5-4A44-9891-3841733A6C15}" srcOrd="0" destOrd="0" presId="urn:microsoft.com/office/officeart/2005/8/layout/hierarchy3"/>
    <dgm:cxn modelId="{B586583C-191C-475F-9482-2163DEA45493}" type="presParOf" srcId="{87606FDF-79F5-4A44-9891-3841733A6C15}" destId="{1D815012-57C5-4C8B-AA0B-50AA8FA21FD8}" srcOrd="0" destOrd="0" presId="urn:microsoft.com/office/officeart/2005/8/layout/hierarchy3"/>
    <dgm:cxn modelId="{1126FEC2-4672-40B9-99B2-186A5F47C9DA}" type="presParOf" srcId="{87606FDF-79F5-4A44-9891-3841733A6C15}" destId="{2B1AF7BA-B719-44CD-BDF6-5B5826D0B0CB}" srcOrd="1" destOrd="0" presId="urn:microsoft.com/office/officeart/2005/8/layout/hierarchy3"/>
    <dgm:cxn modelId="{27037D5F-67C0-409E-9BF1-210F2BD8F160}" type="presParOf" srcId="{8A15C94E-9A05-4FC6-9FEF-F9536552FF93}" destId="{C099D717-C90A-4670-9EA8-7ECA1E7845A2}" srcOrd="1" destOrd="0" presId="urn:microsoft.com/office/officeart/2005/8/layout/hierarchy3"/>
    <dgm:cxn modelId="{913F61CE-C0F7-4C40-8A97-12AA3E274504}" type="presParOf" srcId="{C099D717-C90A-4670-9EA8-7ECA1E7845A2}" destId="{172AF182-E739-4EF1-94F8-B9BA4E3B08BB}" srcOrd="0" destOrd="0" presId="urn:microsoft.com/office/officeart/2005/8/layout/hierarchy3"/>
    <dgm:cxn modelId="{BD441B8D-ACC6-4050-9746-3349524FF410}" type="presParOf" srcId="{C099D717-C90A-4670-9EA8-7ECA1E7845A2}" destId="{53D4A800-3CFE-44D3-9195-A57C23CF65C8}" srcOrd="1" destOrd="0" presId="urn:microsoft.com/office/officeart/2005/8/layout/hierarchy3"/>
    <dgm:cxn modelId="{ACAD87B6-FEDF-47A6-9055-E74EFAC3891C}" type="presParOf" srcId="{C099D717-C90A-4670-9EA8-7ECA1E7845A2}" destId="{28FAC307-CF2D-4CE9-9D90-E095B4E62FD6}" srcOrd="2" destOrd="0" presId="urn:microsoft.com/office/officeart/2005/8/layout/hierarchy3"/>
    <dgm:cxn modelId="{7CDE5492-506B-4196-823D-FD33F11F09A2}" type="presParOf" srcId="{C099D717-C90A-4670-9EA8-7ECA1E7845A2}" destId="{09EAD3B4-2166-440B-AD83-03065C99031C}" srcOrd="3" destOrd="0" presId="urn:microsoft.com/office/officeart/2005/8/layout/hierarchy3"/>
    <dgm:cxn modelId="{A1B640ED-3FBF-4582-B80F-6EAA7B0AD7F7}" type="presParOf" srcId="{C099D717-C90A-4670-9EA8-7ECA1E7845A2}" destId="{D8B56C21-42A3-405B-8F4B-CE545B9C5F0B}" srcOrd="4" destOrd="0" presId="urn:microsoft.com/office/officeart/2005/8/layout/hierarchy3"/>
    <dgm:cxn modelId="{5DBC1752-6443-4FF7-B099-99CF188A3DE9}" type="presParOf" srcId="{C099D717-C90A-4670-9EA8-7ECA1E7845A2}" destId="{A60D877B-8ED2-4AA1-90A2-9309F35E3D34}" srcOrd="5" destOrd="0" presId="urn:microsoft.com/office/officeart/2005/8/layout/hierarchy3"/>
    <dgm:cxn modelId="{A9FF2CFE-AA18-4BD9-BB76-9509D4199D46}" type="presParOf" srcId="{822DD2C2-81BC-4429-BA79-4A1306387016}" destId="{593759A0-CE49-4620-8BC4-A08190A48F9A}" srcOrd="1" destOrd="0" presId="urn:microsoft.com/office/officeart/2005/8/layout/hierarchy3"/>
    <dgm:cxn modelId="{08E3998D-824E-461E-8C7F-1E96BBF635D0}" type="presParOf" srcId="{593759A0-CE49-4620-8BC4-A08190A48F9A}" destId="{218A2A21-EC2C-4544-B4D1-436A67A52435}" srcOrd="0" destOrd="0" presId="urn:microsoft.com/office/officeart/2005/8/layout/hierarchy3"/>
    <dgm:cxn modelId="{F653997E-9E51-43AD-AD25-1D9934F16BDE}" type="presParOf" srcId="{218A2A21-EC2C-4544-B4D1-436A67A52435}" destId="{4AF54B3A-ECB9-462B-B8E4-96A131FCFF68}" srcOrd="0" destOrd="0" presId="urn:microsoft.com/office/officeart/2005/8/layout/hierarchy3"/>
    <dgm:cxn modelId="{BC675BD1-0477-4983-AB9D-7690623C3DE3}" type="presParOf" srcId="{218A2A21-EC2C-4544-B4D1-436A67A52435}" destId="{E049F4AB-0053-4A09-B5A1-285ADE46237F}" srcOrd="1" destOrd="0" presId="urn:microsoft.com/office/officeart/2005/8/layout/hierarchy3"/>
    <dgm:cxn modelId="{3AEAF40D-33D0-4173-8C76-0EA090976723}" type="presParOf" srcId="{593759A0-CE49-4620-8BC4-A08190A48F9A}" destId="{6AD5C534-27DF-4C82-9D10-2F589594F2E8}" srcOrd="1" destOrd="0" presId="urn:microsoft.com/office/officeart/2005/8/layout/hierarchy3"/>
    <dgm:cxn modelId="{E582D690-00AB-4FCA-8605-DB4BA745DE3C}" type="presParOf" srcId="{6AD5C534-27DF-4C82-9D10-2F589594F2E8}" destId="{F15B3E6E-A267-4C5C-BBD6-00395AD6E7FC}" srcOrd="0" destOrd="0" presId="urn:microsoft.com/office/officeart/2005/8/layout/hierarchy3"/>
    <dgm:cxn modelId="{3218AA2C-3469-4A24-963A-46FFC6116CC2}" type="presParOf" srcId="{6AD5C534-27DF-4C82-9D10-2F589594F2E8}" destId="{34CCDB4C-AAD2-4371-A72B-21B09797D0D8}" srcOrd="1" destOrd="0" presId="urn:microsoft.com/office/officeart/2005/8/layout/hierarchy3"/>
    <dgm:cxn modelId="{8984F80C-6D51-47D7-B9CF-3F5797E79F89}" type="presParOf" srcId="{6AD5C534-27DF-4C82-9D10-2F589594F2E8}" destId="{600191EE-8667-4264-B54E-DB005C14A199}" srcOrd="2" destOrd="0" presId="urn:microsoft.com/office/officeart/2005/8/layout/hierarchy3"/>
    <dgm:cxn modelId="{486AD4AC-A3B5-4881-8ED7-F6384CB4CBE4}" type="presParOf" srcId="{6AD5C534-27DF-4C82-9D10-2F589594F2E8}" destId="{1C111421-3A8B-4BAC-B6C7-1DA724E697B3}" srcOrd="3" destOrd="0" presId="urn:microsoft.com/office/officeart/2005/8/layout/hierarchy3"/>
    <dgm:cxn modelId="{4841074B-25AE-466F-AE72-E18142C2E37E}" type="presParOf" srcId="{6AD5C534-27DF-4C82-9D10-2F589594F2E8}" destId="{1B7EB516-F8B8-42BC-A750-CB2F355EF25C}" srcOrd="4" destOrd="0" presId="urn:microsoft.com/office/officeart/2005/8/layout/hierarchy3"/>
    <dgm:cxn modelId="{656C9978-D56D-4941-9CC2-90CFC8CB40CC}" type="presParOf" srcId="{6AD5C534-27DF-4C82-9D10-2F589594F2E8}" destId="{E3446320-F7D5-4A73-A71C-2198E6BDD24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2D1AB-B310-4C4F-A204-56DE894EA4F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5114E-8D73-43C9-A0F4-9332B7289FED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7 ВЗН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CDB6CA9C-A4DB-46D7-B425-CA2F40B43CBB}" type="parTrans" cxnId="{3DD00F32-C772-4451-A221-16B109DC4C93}">
      <dgm:prSet/>
      <dgm:spPr/>
      <dgm:t>
        <a:bodyPr/>
        <a:lstStyle/>
        <a:p>
          <a:endParaRPr lang="ru-RU"/>
        </a:p>
      </dgm:t>
    </dgm:pt>
    <dgm:pt modelId="{C6D84F74-5706-4EBF-A736-121848FDFC1F}" type="sibTrans" cxnId="{3DD00F32-C772-4451-A221-16B109DC4C93}">
      <dgm:prSet/>
      <dgm:spPr/>
      <dgm:t>
        <a:bodyPr/>
        <a:lstStyle/>
        <a:p>
          <a:endParaRPr lang="ru-RU"/>
        </a:p>
      </dgm:t>
    </dgm:pt>
    <dgm:pt modelId="{96C2C3FE-9A9C-4FF3-B73C-4439179AE1E2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Лиц, включенных в регистр – 200 чел.,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требовалось лечение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102 чел.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9AA43BF8-6236-4936-B26A-2F8C348A3DB3}" type="parTrans" cxnId="{453E7DAD-255C-4558-8B3B-59D5C69A72CE}">
      <dgm:prSet/>
      <dgm:spPr/>
      <dgm:t>
        <a:bodyPr/>
        <a:lstStyle/>
        <a:p>
          <a:endParaRPr lang="ru-RU"/>
        </a:p>
      </dgm:t>
    </dgm:pt>
    <dgm:pt modelId="{F3F82892-F9DD-42C3-970E-1F2BC6BB6195}" type="sibTrans" cxnId="{453E7DAD-255C-4558-8B3B-59D5C69A72CE}">
      <dgm:prSet/>
      <dgm:spPr/>
      <dgm:t>
        <a:bodyPr/>
        <a:lstStyle/>
        <a:p>
          <a:endParaRPr lang="ru-RU"/>
        </a:p>
      </dgm:t>
    </dgm:pt>
    <dgm:pt modelId="{0209807A-C3B3-4054-8454-2B27ADD4F670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На одного льготника выписано 5,7 рецепта. Стоимость одного рецепта 106 789,1 руб.</a:t>
          </a:r>
          <a:endParaRPr lang="ru-RU" sz="12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99311990-85AC-4E8C-B2E3-3699CD46BEB4}" type="parTrans" cxnId="{5E550ED1-B666-4782-A3F8-E92C0B573534}">
      <dgm:prSet/>
      <dgm:spPr/>
      <dgm:t>
        <a:bodyPr/>
        <a:lstStyle/>
        <a:p>
          <a:endParaRPr lang="ru-RU"/>
        </a:p>
      </dgm:t>
    </dgm:pt>
    <dgm:pt modelId="{748A41BD-38CE-4487-84B2-97C7B5618966}" type="sibTrans" cxnId="{5E550ED1-B666-4782-A3F8-E92C0B573534}">
      <dgm:prSet/>
      <dgm:spPr/>
      <dgm:t>
        <a:bodyPr/>
        <a:lstStyle/>
        <a:p>
          <a:endParaRPr lang="ru-RU"/>
        </a:p>
      </dgm:t>
    </dgm:pt>
    <dgm:pt modelId="{309F04B9-FFFE-4411-8816-BCB596129642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препаратов, израсходованных в 2019 г.,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12 895 397,09 руб.</a:t>
          </a:r>
        </a:p>
      </dgm:t>
    </dgm:pt>
    <dgm:pt modelId="{96A6EA44-9072-4F48-8676-3A424C6EA2CA}" type="sibTrans" cxnId="{B04ECE0F-CE06-4CBF-8A34-467A560D6315}">
      <dgm:prSet/>
      <dgm:spPr/>
      <dgm:t>
        <a:bodyPr/>
        <a:lstStyle/>
        <a:p>
          <a:endParaRPr lang="ru-RU"/>
        </a:p>
      </dgm:t>
    </dgm:pt>
    <dgm:pt modelId="{31F82902-D838-4FA4-85DF-EC539664AC84}" type="parTrans" cxnId="{B04ECE0F-CE06-4CBF-8A34-467A560D6315}">
      <dgm:prSet/>
      <dgm:spPr/>
      <dgm:t>
        <a:bodyPr/>
        <a:lstStyle/>
        <a:p>
          <a:endParaRPr lang="ru-RU"/>
        </a:p>
      </dgm:t>
    </dgm:pt>
    <dgm:pt modelId="{6BFE6ACF-BE5C-4EBE-AECE-4238F54CF3F4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Лиц, включенных в регистр 31 чел., лечение получили 23 чел.</a:t>
          </a:r>
        </a:p>
      </dgm:t>
    </dgm:pt>
    <dgm:pt modelId="{A440834E-60E9-4C1E-854F-5DEDA2DD0251}" type="sibTrans" cxnId="{2C9D05D1-0970-4426-87EB-5C12ACCD7C90}">
      <dgm:prSet/>
      <dgm:spPr/>
      <dgm:t>
        <a:bodyPr/>
        <a:lstStyle/>
        <a:p>
          <a:endParaRPr lang="ru-RU"/>
        </a:p>
      </dgm:t>
    </dgm:pt>
    <dgm:pt modelId="{48C71B92-ADE2-4ED0-B746-752F71576336}" type="parTrans" cxnId="{2C9D05D1-0970-4426-87EB-5C12ACCD7C90}">
      <dgm:prSet/>
      <dgm:spPr/>
      <dgm:t>
        <a:bodyPr/>
        <a:lstStyle/>
        <a:p>
          <a:endParaRPr lang="ru-RU"/>
        </a:p>
      </dgm:t>
    </dgm:pt>
    <dgm:pt modelId="{82FF47F3-83C1-48EF-8822-6C669A6B59ED}">
      <dgm:prSet phldrT="[Текст]"/>
      <dgm:spPr>
        <a:solidFill>
          <a:srgbClr val="FF66FF"/>
        </a:solidFill>
      </dgm:spPr>
      <dgm:t>
        <a:bodyPr/>
        <a:lstStyle/>
        <a:p>
          <a:r>
            <a:rPr lang="ru-RU" b="1" dirty="0" err="1" smtClean="0">
              <a:solidFill>
                <a:schemeClr val="accent1">
                  <a:lumMod val="50000"/>
                </a:schemeClr>
              </a:solidFill>
            </a:rPr>
            <a:t>Орфанные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 заболевания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9A124C0E-0B01-4D1F-A4F6-FAADC171908D}" type="sibTrans" cxnId="{E9C2BA21-D698-4659-B145-8F59F19CBA05}">
      <dgm:prSet/>
      <dgm:spPr/>
      <dgm:t>
        <a:bodyPr/>
        <a:lstStyle/>
        <a:p>
          <a:endParaRPr lang="ru-RU"/>
        </a:p>
      </dgm:t>
    </dgm:pt>
    <dgm:pt modelId="{DFFFA98A-242E-465E-A927-79E23CC770CD}" type="parTrans" cxnId="{E9C2BA21-D698-4659-B145-8F59F19CBA05}">
      <dgm:prSet/>
      <dgm:spPr/>
      <dgm:t>
        <a:bodyPr/>
        <a:lstStyle/>
        <a:p>
          <a:endParaRPr lang="ru-RU"/>
        </a:p>
      </dgm:t>
    </dgm:pt>
    <dgm:pt modelId="{2D907843-B4A7-439A-9775-BB93EB6A2DF2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 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62 792 041,85 руб.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1F91FE54-61FD-43AD-AD50-695CBF1E120C}" type="parTrans" cxnId="{DEB25E1A-C5D5-4159-A412-A6C1F5AA4C32}">
      <dgm:prSet/>
      <dgm:spPr/>
      <dgm:t>
        <a:bodyPr/>
        <a:lstStyle/>
        <a:p>
          <a:endParaRPr lang="ru-RU"/>
        </a:p>
      </dgm:t>
    </dgm:pt>
    <dgm:pt modelId="{5C8C9C5B-6303-435A-BE1E-BCDC606C5F68}" type="sibTrans" cxnId="{DEB25E1A-C5D5-4159-A412-A6C1F5AA4C32}">
      <dgm:prSet/>
      <dgm:spPr/>
      <dgm:t>
        <a:bodyPr/>
        <a:lstStyle/>
        <a:p>
          <a:endParaRPr lang="ru-RU"/>
        </a:p>
      </dgm:t>
    </dgm:pt>
    <dgm:pt modelId="{46FF17A1-4E5E-4CC9-90B6-F47D0C2BDD86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На одного льготника -19,6 рецепта. Стоимость одного рецепта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28 529,6 руб.</a:t>
          </a:r>
        </a:p>
      </dgm:t>
    </dgm:pt>
    <dgm:pt modelId="{C4880CAD-5C08-4C25-9DEB-FBCBEE67B5F5}" type="parTrans" cxnId="{92FD5527-1A5E-42E6-95AE-DBE0057C656C}">
      <dgm:prSet/>
      <dgm:spPr/>
      <dgm:t>
        <a:bodyPr/>
        <a:lstStyle/>
        <a:p>
          <a:endParaRPr lang="ru-RU"/>
        </a:p>
      </dgm:t>
    </dgm:pt>
    <dgm:pt modelId="{D28F477D-4F31-481F-893B-0B9799CA5C25}" type="sibTrans" cxnId="{92FD5527-1A5E-42E6-95AE-DBE0057C656C}">
      <dgm:prSet/>
      <dgm:spPr/>
      <dgm:t>
        <a:bodyPr/>
        <a:lstStyle/>
        <a:p>
          <a:endParaRPr lang="ru-RU"/>
        </a:p>
      </dgm:t>
    </dgm:pt>
    <dgm:pt modelId="{822DD2C2-81BC-4429-BA79-4A1306387016}" type="pres">
      <dgm:prSet presAssocID="{D962D1AB-B310-4C4F-A204-56DE894EA4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15C94E-9A05-4FC6-9FEF-F9536552FF93}" type="pres">
      <dgm:prSet presAssocID="{5505114E-8D73-43C9-A0F4-9332B7289FED}" presName="root" presStyleCnt="0"/>
      <dgm:spPr/>
    </dgm:pt>
    <dgm:pt modelId="{87606FDF-79F5-4A44-9891-3841733A6C15}" type="pres">
      <dgm:prSet presAssocID="{5505114E-8D73-43C9-A0F4-9332B7289FED}" presName="rootComposite" presStyleCnt="0"/>
      <dgm:spPr/>
    </dgm:pt>
    <dgm:pt modelId="{1D815012-57C5-4C8B-AA0B-50AA8FA21FD8}" type="pres">
      <dgm:prSet presAssocID="{5505114E-8D73-43C9-A0F4-9332B7289FED}" presName="rootText" presStyleLbl="node1" presStyleIdx="0" presStyleCnt="2" custScaleX="150444" custScaleY="129170" custLinFactNeighborX="-47" custLinFactNeighborY="-33661"/>
      <dgm:spPr/>
      <dgm:t>
        <a:bodyPr/>
        <a:lstStyle/>
        <a:p>
          <a:endParaRPr lang="ru-RU"/>
        </a:p>
      </dgm:t>
    </dgm:pt>
    <dgm:pt modelId="{2B1AF7BA-B719-44CD-BDF6-5B5826D0B0CB}" type="pres">
      <dgm:prSet presAssocID="{5505114E-8D73-43C9-A0F4-9332B7289FED}" presName="rootConnector" presStyleLbl="node1" presStyleIdx="0" presStyleCnt="2"/>
      <dgm:spPr/>
      <dgm:t>
        <a:bodyPr/>
        <a:lstStyle/>
        <a:p>
          <a:endParaRPr lang="ru-RU"/>
        </a:p>
      </dgm:t>
    </dgm:pt>
    <dgm:pt modelId="{C099D717-C90A-4670-9EA8-7ECA1E7845A2}" type="pres">
      <dgm:prSet presAssocID="{5505114E-8D73-43C9-A0F4-9332B7289FED}" presName="childShape" presStyleCnt="0"/>
      <dgm:spPr/>
    </dgm:pt>
    <dgm:pt modelId="{172AF182-E739-4EF1-94F8-B9BA4E3B08BB}" type="pres">
      <dgm:prSet presAssocID="{9AA43BF8-6236-4936-B26A-2F8C348A3DB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53D4A800-3CFE-44D3-9195-A57C23CF65C8}" type="pres">
      <dgm:prSet presAssocID="{96C2C3FE-9A9C-4FF3-B73C-4439179AE1E2}" presName="childText" presStyleLbl="bgAcc1" presStyleIdx="0" presStyleCnt="6" custScaleX="215528" custScaleY="152688" custLinFactNeighborX="-1421" custLinFactNeighborY="-19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816B0-8009-4425-800B-73C2544A3B18}" type="pres">
      <dgm:prSet presAssocID="{1F91FE54-61FD-43AD-AD50-695CBF1E120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B34F06DA-B297-4A8D-8036-47C12025EBB0}" type="pres">
      <dgm:prSet presAssocID="{2D907843-B4A7-439A-9775-BB93EB6A2DF2}" presName="childText" presStyleLbl="bgAcc1" presStyleIdx="1" presStyleCnt="6" custScaleX="211100" custScaleY="154954" custLinFactNeighborX="1024" custLinFactNeighborY="2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A3192-F32B-4EC5-912F-11F91769FB5F}" type="pres">
      <dgm:prSet presAssocID="{99311990-85AC-4E8C-B2E3-3699CD46BEB4}" presName="Name13" presStyleLbl="parChTrans1D2" presStyleIdx="2" presStyleCnt="6"/>
      <dgm:spPr/>
      <dgm:t>
        <a:bodyPr/>
        <a:lstStyle/>
        <a:p>
          <a:endParaRPr lang="ru-RU"/>
        </a:p>
      </dgm:t>
    </dgm:pt>
    <dgm:pt modelId="{F29A21B0-1AC1-4F34-BD22-66A46EA9B02A}" type="pres">
      <dgm:prSet presAssocID="{0209807A-C3B3-4054-8454-2B27ADD4F670}" presName="childText" presStyleLbl="bgAcc1" presStyleIdx="2" presStyleCnt="6" custScaleX="212272" custScaleY="156209" custLinFactNeighborX="1024" custLinFactNeighborY="17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759A0-CE49-4620-8BC4-A08190A48F9A}" type="pres">
      <dgm:prSet presAssocID="{82FF47F3-83C1-48EF-8822-6C669A6B59ED}" presName="root" presStyleCnt="0"/>
      <dgm:spPr/>
    </dgm:pt>
    <dgm:pt modelId="{218A2A21-EC2C-4544-B4D1-436A67A52435}" type="pres">
      <dgm:prSet presAssocID="{82FF47F3-83C1-48EF-8822-6C669A6B59ED}" presName="rootComposite" presStyleCnt="0"/>
      <dgm:spPr/>
    </dgm:pt>
    <dgm:pt modelId="{4AF54B3A-ECB9-462B-B8E4-96A131FCFF68}" type="pres">
      <dgm:prSet presAssocID="{82FF47F3-83C1-48EF-8822-6C669A6B59ED}" presName="rootText" presStyleLbl="node1" presStyleIdx="1" presStyleCnt="2" custScaleX="132655" custScaleY="130392" custLinFactNeighborX="-3226" custLinFactNeighborY="-40298"/>
      <dgm:spPr/>
      <dgm:t>
        <a:bodyPr/>
        <a:lstStyle/>
        <a:p>
          <a:endParaRPr lang="ru-RU"/>
        </a:p>
      </dgm:t>
    </dgm:pt>
    <dgm:pt modelId="{E049F4AB-0053-4A09-B5A1-285ADE46237F}" type="pres">
      <dgm:prSet presAssocID="{82FF47F3-83C1-48EF-8822-6C669A6B59ED}" presName="rootConnector" presStyleLbl="node1" presStyleIdx="1" presStyleCnt="2"/>
      <dgm:spPr/>
      <dgm:t>
        <a:bodyPr/>
        <a:lstStyle/>
        <a:p>
          <a:endParaRPr lang="ru-RU"/>
        </a:p>
      </dgm:t>
    </dgm:pt>
    <dgm:pt modelId="{6AD5C534-27DF-4C82-9D10-2F589594F2E8}" type="pres">
      <dgm:prSet presAssocID="{82FF47F3-83C1-48EF-8822-6C669A6B59ED}" presName="childShape" presStyleCnt="0"/>
      <dgm:spPr/>
    </dgm:pt>
    <dgm:pt modelId="{F15B3E6E-A267-4C5C-BBD6-00395AD6E7FC}" type="pres">
      <dgm:prSet presAssocID="{48C71B92-ADE2-4ED0-B746-752F71576336}" presName="Name13" presStyleLbl="parChTrans1D2" presStyleIdx="3" presStyleCnt="6"/>
      <dgm:spPr/>
      <dgm:t>
        <a:bodyPr/>
        <a:lstStyle/>
        <a:p>
          <a:endParaRPr lang="ru-RU"/>
        </a:p>
      </dgm:t>
    </dgm:pt>
    <dgm:pt modelId="{34CCDB4C-AAD2-4371-A72B-21B09797D0D8}" type="pres">
      <dgm:prSet presAssocID="{6BFE6ACF-BE5C-4EBE-AECE-4238F54CF3F4}" presName="childText" presStyleLbl="bgAcc1" presStyleIdx="3" presStyleCnt="6" custScaleX="163376" custScaleY="143875" custLinFactNeighborX="-6434" custLinFactNeighborY="-19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A233E-30E9-49E6-8FF7-A7D5860E9BE8}" type="pres">
      <dgm:prSet presAssocID="{31F82902-D838-4FA4-85DF-EC539664AC8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AA1AC1B3-A917-455B-978E-A2C7075A5248}" type="pres">
      <dgm:prSet presAssocID="{309F04B9-FFFE-4411-8816-BCB596129642}" presName="childText" presStyleLbl="bgAcc1" presStyleIdx="4" presStyleCnt="6" custScaleX="169937" custScaleY="197471" custLinFactNeighborX="-5300" custLinFactNeighborY="-23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CF016-8353-4DC3-AA42-EC1B0736E4CC}" type="pres">
      <dgm:prSet presAssocID="{C4880CAD-5C08-4C25-9DEB-FBCBEE67B5F5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43F8A10-F9D7-462B-9D14-780796BF3557}" type="pres">
      <dgm:prSet presAssocID="{46FF17A1-4E5E-4CC9-90B6-F47D0C2BDD86}" presName="childText" presStyleLbl="bgAcc1" presStyleIdx="5" presStyleCnt="6" custScaleX="163792" custScaleY="203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4ECE0F-CE06-4CBF-8A34-467A560D6315}" srcId="{82FF47F3-83C1-48EF-8822-6C669A6B59ED}" destId="{309F04B9-FFFE-4411-8816-BCB596129642}" srcOrd="1" destOrd="0" parTransId="{31F82902-D838-4FA4-85DF-EC539664AC84}" sibTransId="{96A6EA44-9072-4F48-8676-3A424C6EA2CA}"/>
    <dgm:cxn modelId="{453E7DAD-255C-4558-8B3B-59D5C69A72CE}" srcId="{5505114E-8D73-43C9-A0F4-9332B7289FED}" destId="{96C2C3FE-9A9C-4FF3-B73C-4439179AE1E2}" srcOrd="0" destOrd="0" parTransId="{9AA43BF8-6236-4936-B26A-2F8C348A3DB3}" sibTransId="{F3F82892-F9DD-42C3-970E-1F2BC6BB6195}"/>
    <dgm:cxn modelId="{98FCEB00-2041-4032-B793-A830F6F20E0E}" type="presOf" srcId="{5505114E-8D73-43C9-A0F4-9332B7289FED}" destId="{1D815012-57C5-4C8B-AA0B-50AA8FA21FD8}" srcOrd="0" destOrd="0" presId="urn:microsoft.com/office/officeart/2005/8/layout/hierarchy3"/>
    <dgm:cxn modelId="{6123A06C-FB70-4DF6-ADD9-2E82DD5B343F}" type="presOf" srcId="{2D907843-B4A7-439A-9775-BB93EB6A2DF2}" destId="{B34F06DA-B297-4A8D-8036-47C12025EBB0}" srcOrd="0" destOrd="0" presId="urn:microsoft.com/office/officeart/2005/8/layout/hierarchy3"/>
    <dgm:cxn modelId="{DEB25E1A-C5D5-4159-A412-A6C1F5AA4C32}" srcId="{5505114E-8D73-43C9-A0F4-9332B7289FED}" destId="{2D907843-B4A7-439A-9775-BB93EB6A2DF2}" srcOrd="1" destOrd="0" parTransId="{1F91FE54-61FD-43AD-AD50-695CBF1E120C}" sibTransId="{5C8C9C5B-6303-435A-BE1E-BCDC606C5F68}"/>
    <dgm:cxn modelId="{805E8C84-328E-443A-8273-A4E1D3FC3A47}" type="presOf" srcId="{31F82902-D838-4FA4-85DF-EC539664AC84}" destId="{229A233E-30E9-49E6-8FF7-A7D5860E9BE8}" srcOrd="0" destOrd="0" presId="urn:microsoft.com/office/officeart/2005/8/layout/hierarchy3"/>
    <dgm:cxn modelId="{204582F5-A79E-4C05-AF0C-9B925559C59C}" type="presOf" srcId="{5505114E-8D73-43C9-A0F4-9332B7289FED}" destId="{2B1AF7BA-B719-44CD-BDF6-5B5826D0B0CB}" srcOrd="1" destOrd="0" presId="urn:microsoft.com/office/officeart/2005/8/layout/hierarchy3"/>
    <dgm:cxn modelId="{E542BE62-2A14-48BB-8A48-63674CE32A8D}" type="presOf" srcId="{46FF17A1-4E5E-4CC9-90B6-F47D0C2BDD86}" destId="{043F8A10-F9D7-462B-9D14-780796BF3557}" srcOrd="0" destOrd="0" presId="urn:microsoft.com/office/officeart/2005/8/layout/hierarchy3"/>
    <dgm:cxn modelId="{3DD00F32-C772-4451-A221-16B109DC4C93}" srcId="{D962D1AB-B310-4C4F-A204-56DE894EA4FD}" destId="{5505114E-8D73-43C9-A0F4-9332B7289FED}" srcOrd="0" destOrd="0" parTransId="{CDB6CA9C-A4DB-46D7-B425-CA2F40B43CBB}" sibTransId="{C6D84F74-5706-4EBF-A736-121848FDFC1F}"/>
    <dgm:cxn modelId="{2A2C33AB-5AE1-4AE9-B202-E0F35D49A996}" type="presOf" srcId="{6BFE6ACF-BE5C-4EBE-AECE-4238F54CF3F4}" destId="{34CCDB4C-AAD2-4371-A72B-21B09797D0D8}" srcOrd="0" destOrd="0" presId="urn:microsoft.com/office/officeart/2005/8/layout/hierarchy3"/>
    <dgm:cxn modelId="{735B9F62-912F-4A51-B3E7-9D7B691A104C}" type="presOf" srcId="{D962D1AB-B310-4C4F-A204-56DE894EA4FD}" destId="{822DD2C2-81BC-4429-BA79-4A1306387016}" srcOrd="0" destOrd="0" presId="urn:microsoft.com/office/officeart/2005/8/layout/hierarchy3"/>
    <dgm:cxn modelId="{AEDC0C81-7973-46BA-86A6-65FA9AA3CD3B}" type="presOf" srcId="{1F91FE54-61FD-43AD-AD50-695CBF1E120C}" destId="{041816B0-8009-4425-800B-73C2544A3B18}" srcOrd="0" destOrd="0" presId="urn:microsoft.com/office/officeart/2005/8/layout/hierarchy3"/>
    <dgm:cxn modelId="{2C9D05D1-0970-4426-87EB-5C12ACCD7C90}" srcId="{82FF47F3-83C1-48EF-8822-6C669A6B59ED}" destId="{6BFE6ACF-BE5C-4EBE-AECE-4238F54CF3F4}" srcOrd="0" destOrd="0" parTransId="{48C71B92-ADE2-4ED0-B746-752F71576336}" sibTransId="{A440834E-60E9-4C1E-854F-5DEDA2DD0251}"/>
    <dgm:cxn modelId="{B2A7ADA8-9C59-477D-90CE-A6F951A8BC6E}" type="presOf" srcId="{309F04B9-FFFE-4411-8816-BCB596129642}" destId="{AA1AC1B3-A917-455B-978E-A2C7075A5248}" srcOrd="0" destOrd="0" presId="urn:microsoft.com/office/officeart/2005/8/layout/hierarchy3"/>
    <dgm:cxn modelId="{E9C2BA21-D698-4659-B145-8F59F19CBA05}" srcId="{D962D1AB-B310-4C4F-A204-56DE894EA4FD}" destId="{82FF47F3-83C1-48EF-8822-6C669A6B59ED}" srcOrd="1" destOrd="0" parTransId="{DFFFA98A-242E-465E-A927-79E23CC770CD}" sibTransId="{9A124C0E-0B01-4D1F-A4F6-FAADC171908D}"/>
    <dgm:cxn modelId="{DADB7906-2CDC-4F4D-8DFE-827F118B97E6}" type="presOf" srcId="{82FF47F3-83C1-48EF-8822-6C669A6B59ED}" destId="{4AF54B3A-ECB9-462B-B8E4-96A131FCFF68}" srcOrd="0" destOrd="0" presId="urn:microsoft.com/office/officeart/2005/8/layout/hierarchy3"/>
    <dgm:cxn modelId="{0378C0CF-02B2-4448-A164-8403DA594A6F}" type="presOf" srcId="{96C2C3FE-9A9C-4FF3-B73C-4439179AE1E2}" destId="{53D4A800-3CFE-44D3-9195-A57C23CF65C8}" srcOrd="0" destOrd="0" presId="urn:microsoft.com/office/officeart/2005/8/layout/hierarchy3"/>
    <dgm:cxn modelId="{37F691FE-3829-45AC-9932-97C21B0610EF}" type="presOf" srcId="{0209807A-C3B3-4054-8454-2B27ADD4F670}" destId="{F29A21B0-1AC1-4F34-BD22-66A46EA9B02A}" srcOrd="0" destOrd="0" presId="urn:microsoft.com/office/officeart/2005/8/layout/hierarchy3"/>
    <dgm:cxn modelId="{677EC8E3-C2F3-4722-A184-05D1F1A69AE5}" type="presOf" srcId="{C4880CAD-5C08-4C25-9DEB-FBCBEE67B5F5}" destId="{260CF016-8353-4DC3-AA42-EC1B0736E4CC}" srcOrd="0" destOrd="0" presId="urn:microsoft.com/office/officeart/2005/8/layout/hierarchy3"/>
    <dgm:cxn modelId="{5E550ED1-B666-4782-A3F8-E92C0B573534}" srcId="{5505114E-8D73-43C9-A0F4-9332B7289FED}" destId="{0209807A-C3B3-4054-8454-2B27ADD4F670}" srcOrd="2" destOrd="0" parTransId="{99311990-85AC-4E8C-B2E3-3699CD46BEB4}" sibTransId="{748A41BD-38CE-4487-84B2-97C7B5618966}"/>
    <dgm:cxn modelId="{324A42D4-3EF1-4CE6-B56C-F68BA038DA36}" type="presOf" srcId="{82FF47F3-83C1-48EF-8822-6C669A6B59ED}" destId="{E049F4AB-0053-4A09-B5A1-285ADE46237F}" srcOrd="1" destOrd="0" presId="urn:microsoft.com/office/officeart/2005/8/layout/hierarchy3"/>
    <dgm:cxn modelId="{802D9F9A-2084-4ECB-9421-6CCAA4F9EDDB}" type="presOf" srcId="{99311990-85AC-4E8C-B2E3-3699CD46BEB4}" destId="{381A3192-F32B-4EC5-912F-11F91769FB5F}" srcOrd="0" destOrd="0" presId="urn:microsoft.com/office/officeart/2005/8/layout/hierarchy3"/>
    <dgm:cxn modelId="{F475262F-12CF-4201-B948-5645D2869678}" type="presOf" srcId="{48C71B92-ADE2-4ED0-B746-752F71576336}" destId="{F15B3E6E-A267-4C5C-BBD6-00395AD6E7FC}" srcOrd="0" destOrd="0" presId="urn:microsoft.com/office/officeart/2005/8/layout/hierarchy3"/>
    <dgm:cxn modelId="{67B14F6C-0361-4220-9D33-94AB77EB810B}" type="presOf" srcId="{9AA43BF8-6236-4936-B26A-2F8C348A3DB3}" destId="{172AF182-E739-4EF1-94F8-B9BA4E3B08BB}" srcOrd="0" destOrd="0" presId="urn:microsoft.com/office/officeart/2005/8/layout/hierarchy3"/>
    <dgm:cxn modelId="{92FD5527-1A5E-42E6-95AE-DBE0057C656C}" srcId="{82FF47F3-83C1-48EF-8822-6C669A6B59ED}" destId="{46FF17A1-4E5E-4CC9-90B6-F47D0C2BDD86}" srcOrd="2" destOrd="0" parTransId="{C4880CAD-5C08-4C25-9DEB-FBCBEE67B5F5}" sibTransId="{D28F477D-4F31-481F-893B-0B9799CA5C25}"/>
    <dgm:cxn modelId="{ABEA165F-A705-43BD-839D-9033DFF14786}" type="presParOf" srcId="{822DD2C2-81BC-4429-BA79-4A1306387016}" destId="{8A15C94E-9A05-4FC6-9FEF-F9536552FF93}" srcOrd="0" destOrd="0" presId="urn:microsoft.com/office/officeart/2005/8/layout/hierarchy3"/>
    <dgm:cxn modelId="{BC7366C4-5CFB-4CC8-8163-0753FBD9DAD5}" type="presParOf" srcId="{8A15C94E-9A05-4FC6-9FEF-F9536552FF93}" destId="{87606FDF-79F5-4A44-9891-3841733A6C15}" srcOrd="0" destOrd="0" presId="urn:microsoft.com/office/officeart/2005/8/layout/hierarchy3"/>
    <dgm:cxn modelId="{8A8B232B-D948-44DE-95E0-98917D2DB997}" type="presParOf" srcId="{87606FDF-79F5-4A44-9891-3841733A6C15}" destId="{1D815012-57C5-4C8B-AA0B-50AA8FA21FD8}" srcOrd="0" destOrd="0" presId="urn:microsoft.com/office/officeart/2005/8/layout/hierarchy3"/>
    <dgm:cxn modelId="{5C2382E4-8504-417D-A17F-6527301564B2}" type="presParOf" srcId="{87606FDF-79F5-4A44-9891-3841733A6C15}" destId="{2B1AF7BA-B719-44CD-BDF6-5B5826D0B0CB}" srcOrd="1" destOrd="0" presId="urn:microsoft.com/office/officeart/2005/8/layout/hierarchy3"/>
    <dgm:cxn modelId="{2553E813-67B6-4025-98D8-DD6D7447A050}" type="presParOf" srcId="{8A15C94E-9A05-4FC6-9FEF-F9536552FF93}" destId="{C099D717-C90A-4670-9EA8-7ECA1E7845A2}" srcOrd="1" destOrd="0" presId="urn:microsoft.com/office/officeart/2005/8/layout/hierarchy3"/>
    <dgm:cxn modelId="{0E72AB79-DF48-4ECA-AC43-C2B3061F7E76}" type="presParOf" srcId="{C099D717-C90A-4670-9EA8-7ECA1E7845A2}" destId="{172AF182-E739-4EF1-94F8-B9BA4E3B08BB}" srcOrd="0" destOrd="0" presId="urn:microsoft.com/office/officeart/2005/8/layout/hierarchy3"/>
    <dgm:cxn modelId="{DB875F4A-C273-48B3-AD2F-8F25F855F15A}" type="presParOf" srcId="{C099D717-C90A-4670-9EA8-7ECA1E7845A2}" destId="{53D4A800-3CFE-44D3-9195-A57C23CF65C8}" srcOrd="1" destOrd="0" presId="urn:microsoft.com/office/officeart/2005/8/layout/hierarchy3"/>
    <dgm:cxn modelId="{9187E71B-F5CC-4D32-986F-C3828028B1E3}" type="presParOf" srcId="{C099D717-C90A-4670-9EA8-7ECA1E7845A2}" destId="{041816B0-8009-4425-800B-73C2544A3B18}" srcOrd="2" destOrd="0" presId="urn:microsoft.com/office/officeart/2005/8/layout/hierarchy3"/>
    <dgm:cxn modelId="{AE4B453B-36AF-4826-918E-F6B751D9587B}" type="presParOf" srcId="{C099D717-C90A-4670-9EA8-7ECA1E7845A2}" destId="{B34F06DA-B297-4A8D-8036-47C12025EBB0}" srcOrd="3" destOrd="0" presId="urn:microsoft.com/office/officeart/2005/8/layout/hierarchy3"/>
    <dgm:cxn modelId="{8144E144-790A-465D-BC12-9C9A0557CB46}" type="presParOf" srcId="{C099D717-C90A-4670-9EA8-7ECA1E7845A2}" destId="{381A3192-F32B-4EC5-912F-11F91769FB5F}" srcOrd="4" destOrd="0" presId="urn:microsoft.com/office/officeart/2005/8/layout/hierarchy3"/>
    <dgm:cxn modelId="{BA9245C0-5B40-475B-8BC1-680B8F940A00}" type="presParOf" srcId="{C099D717-C90A-4670-9EA8-7ECA1E7845A2}" destId="{F29A21B0-1AC1-4F34-BD22-66A46EA9B02A}" srcOrd="5" destOrd="0" presId="urn:microsoft.com/office/officeart/2005/8/layout/hierarchy3"/>
    <dgm:cxn modelId="{E270C171-DFE0-481D-A7E7-8D6211F4DEB4}" type="presParOf" srcId="{822DD2C2-81BC-4429-BA79-4A1306387016}" destId="{593759A0-CE49-4620-8BC4-A08190A48F9A}" srcOrd="1" destOrd="0" presId="urn:microsoft.com/office/officeart/2005/8/layout/hierarchy3"/>
    <dgm:cxn modelId="{59865290-6364-42B8-A354-3639B7C74970}" type="presParOf" srcId="{593759A0-CE49-4620-8BC4-A08190A48F9A}" destId="{218A2A21-EC2C-4544-B4D1-436A67A52435}" srcOrd="0" destOrd="0" presId="urn:microsoft.com/office/officeart/2005/8/layout/hierarchy3"/>
    <dgm:cxn modelId="{0DC48D96-18A2-4ECC-9E17-CD10F7CF8A19}" type="presParOf" srcId="{218A2A21-EC2C-4544-B4D1-436A67A52435}" destId="{4AF54B3A-ECB9-462B-B8E4-96A131FCFF68}" srcOrd="0" destOrd="0" presId="urn:microsoft.com/office/officeart/2005/8/layout/hierarchy3"/>
    <dgm:cxn modelId="{435B2978-093D-447C-8F37-EAF8F7AE63B8}" type="presParOf" srcId="{218A2A21-EC2C-4544-B4D1-436A67A52435}" destId="{E049F4AB-0053-4A09-B5A1-285ADE46237F}" srcOrd="1" destOrd="0" presId="urn:microsoft.com/office/officeart/2005/8/layout/hierarchy3"/>
    <dgm:cxn modelId="{34F85EF2-3375-4996-8EA0-BD8B9A13E60A}" type="presParOf" srcId="{593759A0-CE49-4620-8BC4-A08190A48F9A}" destId="{6AD5C534-27DF-4C82-9D10-2F589594F2E8}" srcOrd="1" destOrd="0" presId="urn:microsoft.com/office/officeart/2005/8/layout/hierarchy3"/>
    <dgm:cxn modelId="{6D42219C-5DEF-4A25-92CB-39C31F658348}" type="presParOf" srcId="{6AD5C534-27DF-4C82-9D10-2F589594F2E8}" destId="{F15B3E6E-A267-4C5C-BBD6-00395AD6E7FC}" srcOrd="0" destOrd="0" presId="urn:microsoft.com/office/officeart/2005/8/layout/hierarchy3"/>
    <dgm:cxn modelId="{3D4D0537-6B37-4E9E-AE92-2885001FE543}" type="presParOf" srcId="{6AD5C534-27DF-4C82-9D10-2F589594F2E8}" destId="{34CCDB4C-AAD2-4371-A72B-21B09797D0D8}" srcOrd="1" destOrd="0" presId="urn:microsoft.com/office/officeart/2005/8/layout/hierarchy3"/>
    <dgm:cxn modelId="{82F2A311-017F-479E-BE9C-86452D6F2E77}" type="presParOf" srcId="{6AD5C534-27DF-4C82-9D10-2F589594F2E8}" destId="{229A233E-30E9-49E6-8FF7-A7D5860E9BE8}" srcOrd="2" destOrd="0" presId="urn:microsoft.com/office/officeart/2005/8/layout/hierarchy3"/>
    <dgm:cxn modelId="{6BCC699C-F285-443E-99C5-8F30262CFFAC}" type="presParOf" srcId="{6AD5C534-27DF-4C82-9D10-2F589594F2E8}" destId="{AA1AC1B3-A917-455B-978E-A2C7075A5248}" srcOrd="3" destOrd="0" presId="urn:microsoft.com/office/officeart/2005/8/layout/hierarchy3"/>
    <dgm:cxn modelId="{33CD9A85-9DFC-4B37-B6D7-E36FD5AD8301}" type="presParOf" srcId="{6AD5C534-27DF-4C82-9D10-2F589594F2E8}" destId="{260CF016-8353-4DC3-AA42-EC1B0736E4CC}" srcOrd="4" destOrd="0" presId="urn:microsoft.com/office/officeart/2005/8/layout/hierarchy3"/>
    <dgm:cxn modelId="{1D7CD4F0-D910-460A-8345-F195F3491BE7}" type="presParOf" srcId="{6AD5C534-27DF-4C82-9D10-2F589594F2E8}" destId="{043F8A10-F9D7-462B-9D14-780796BF355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3EDB62DF-FF0D-4611-8E10-B5B04D9C004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A37C064A-C29B-460A-A659-D3821B2D8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8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963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107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56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333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878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878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30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30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69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Проводится работа с аптеками по исключению факта отсроченных рецептов.</a:t>
            </a:r>
          </a:p>
          <a:p>
            <a:r>
              <a:rPr lang="ru-RU" dirty="0"/>
              <a:t>10 человек из лиц данной категории льготников воспользовались монетизацией льготы.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1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2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97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88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02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70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77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76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02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4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45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0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46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33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005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107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674">
              <a:defRPr/>
            </a:pPr>
            <a:r>
              <a:rPr lang="ru-RU" dirty="0"/>
              <a:t>По итогам 2019 года, выполнены целевые показатели по ПМСП, детству и старшему поколению. Отмечается невыполнение ЦП по числу умерших от БСК – от ИМ и ОНМК. Также превышен ЦП по числу умерших от новообразований (включая злокачественные).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13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82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579F759-4873-483F-825C-7EF8856A4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3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163D-360F-4E66-A273-4CF016A9A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8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1013-CA83-4A25-B593-CE72B1D10A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24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162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91500" cy="4876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086600" y="65373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7B26B577-F503-474B-92CD-8D474B8880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4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30C8-241B-48D8-9F1E-7A6FC1DB9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6282268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DA7B650-E4FB-4DBE-88A8-D9750F28F1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5EC7-DA58-49B5-B438-4D0F4E581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6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9C52-44F2-48BA-BC67-D941D7DC8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0195-90DE-4BA3-88F4-4295BA328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7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3F02-09BD-43B2-B4C9-2748C53EA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5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4CF7-5F70-4590-B4A0-9A1EB7D06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0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1C16-EC6E-4AAC-A0E2-B754C99A1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7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61BF3DD-738B-479C-9A35-32635C96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27784" y="1243184"/>
            <a:ext cx="6497268" cy="34099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6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ИТОГИ ДЕЯТЕЛЬНОСТИ </a:t>
            </a:r>
            <a:br>
              <a:rPr lang="ru-RU" sz="3600" dirty="0" smtClean="0"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БУ «</a:t>
            </a:r>
            <a:r>
              <a:rPr lang="ru-RU" sz="3600" cap="all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Сургутская городская клиническая </a:t>
            </a:r>
            <a:br>
              <a:rPr lang="ru-RU" sz="3600" cap="all" dirty="0" smtClean="0"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3600" cap="all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поликлиника № </a:t>
            </a:r>
            <a:r>
              <a:rPr lang="ru-RU" sz="36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4» </a:t>
            </a:r>
            <a:br>
              <a:rPr lang="ru-RU" sz="3600" dirty="0" smtClean="0"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за 2019 год</a:t>
            </a:r>
            <a:endParaRPr lang="ru-RU" sz="3600" dirty="0"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0"/>
            <a:ext cx="1259632" cy="1243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0808"/>
            <a:ext cx="2411760" cy="1603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2411762" cy="152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" y="4942833"/>
            <a:ext cx="2396547" cy="177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77" y="4816483"/>
            <a:ext cx="2240746" cy="191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46" y="4942833"/>
            <a:ext cx="2376344" cy="177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/>
          <a:stretch/>
        </p:blipFill>
        <p:spPr>
          <a:xfrm>
            <a:off x="2411760" y="4942833"/>
            <a:ext cx="2292318" cy="177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2270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620539"/>
            <a:ext cx="7335440" cy="10081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/>
              <a:t>Исполнение Приказа Департамента здравоохранения Ханты-Мансийского автономного округа-Югры от 13 ноября 2019 года № 1364 «Об утверждении целевых значений показателей реализации мероприятий региональных проектов, входящих в портфели проектов Ханты-Мансийского автономного округа - Югры «Здравоохранение» и «Демография» </a:t>
            </a:r>
            <a:endParaRPr lang="en-US" sz="2200" dirty="0"/>
          </a:p>
        </p:txBody>
      </p:sp>
      <p:graphicFrame>
        <p:nvGraphicFramePr>
          <p:cNvPr id="56399" name="Group 7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61571302"/>
              </p:ext>
            </p:extLst>
          </p:nvPr>
        </p:nvGraphicFramePr>
        <p:xfrm>
          <a:off x="611560" y="2348880"/>
          <a:ext cx="7776864" cy="3488848"/>
        </p:xfrm>
        <a:graphic>
          <a:graphicData uri="http://schemas.openxmlformats.org/drawingml/2006/table">
            <a:tbl>
              <a:tblPr/>
              <a:tblGrid>
                <a:gridCol w="3923900"/>
                <a:gridCol w="2052764"/>
                <a:gridCol w="1800200"/>
              </a:tblGrid>
              <a:tr h="668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 показатель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78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умерших всего по МО, человек: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kumimoji="0" lang="ru-RU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от: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412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БСК: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kumimoji="0" lang="ru-RU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от: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34146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ОНМК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7111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новообразований </a:t>
                      </a: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(включая злокачественные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9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620539"/>
            <a:ext cx="7335440" cy="10081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/>
              <a:t>Исполнение Приказа Департамента здравоохранения Ханты-Мансийского автономного округа-Югры от 13 ноября 2019 года № 1364 «Об утверждении целевых значений показателей реализации мероприятий региональных проектов, входящих в портфели проектов Ханты-Мансийского автономного округа - Югры «Здравоохранение» и «Демография» </a:t>
            </a:r>
            <a:endParaRPr lang="en-US" sz="2200" dirty="0"/>
          </a:p>
        </p:txBody>
      </p:sp>
      <p:graphicFrame>
        <p:nvGraphicFramePr>
          <p:cNvPr id="56399" name="Group 7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60494490"/>
              </p:ext>
            </p:extLst>
          </p:nvPr>
        </p:nvGraphicFramePr>
        <p:xfrm>
          <a:off x="611560" y="2348880"/>
          <a:ext cx="7776864" cy="4849664"/>
        </p:xfrm>
        <a:graphic>
          <a:graphicData uri="http://schemas.openxmlformats.org/drawingml/2006/table">
            <a:tbl>
              <a:tblPr/>
              <a:tblGrid>
                <a:gridCol w="3923900"/>
                <a:gridCol w="2052764"/>
                <a:gridCol w="1800200"/>
              </a:tblGrid>
              <a:tr h="668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 показатель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78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Младенческая смертность детей до года на 1000 родившихся живыми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41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Смертность детей в возрасте 0-4 года на 1000 родившихся живыми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341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Смертность детей в возрасте 0-17 лет на 100 000 детей соответствующего возраста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умерших старше трудоспособного возраста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71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умерших женщин в возрасте 16-54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71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умерших мужчин в возрасте 16-59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7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0575" y="120338"/>
            <a:ext cx="6858000" cy="487363"/>
          </a:xfrm>
        </p:spPr>
        <p:txBody>
          <a:bodyPr>
            <a:normAutofit fontScale="90000"/>
          </a:bodyPr>
          <a:lstStyle/>
          <a:p>
            <a:r>
              <a:rPr lang="ru-RU" sz="2600" dirty="0" smtClean="0"/>
              <a:t>Смертность в трудоспособном возрасте</a:t>
            </a:r>
            <a:endParaRPr lang="en-US" sz="2600" dirty="0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041"/>
            <a:ext cx="1326505" cy="1309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63255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Показатель </a:t>
            </a:r>
            <a:r>
              <a:rPr lang="ru-RU" b="1" dirty="0" smtClean="0"/>
              <a:t>смертности в трудоспособном возрасте </a:t>
            </a:r>
            <a:r>
              <a:rPr lang="ru-RU" b="1" dirty="0"/>
              <a:t>на 100 тыс. среднегодового населения составил </a:t>
            </a:r>
            <a:r>
              <a:rPr lang="ru-RU" b="1" dirty="0" smtClean="0"/>
              <a:t>235,4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49460641"/>
              </p:ext>
            </p:extLst>
          </p:nvPr>
        </p:nvGraphicFramePr>
        <p:xfrm>
          <a:off x="3630422" y="1287144"/>
          <a:ext cx="5384547" cy="557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00939652"/>
              </p:ext>
            </p:extLst>
          </p:nvPr>
        </p:nvGraphicFramePr>
        <p:xfrm>
          <a:off x="136258" y="1813453"/>
          <a:ext cx="3787669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157192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Уровень общей смертности в трудоспособном возрасте в сравнении с 2018 годом снизился </a:t>
            </a:r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7,7%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636" y="16876"/>
            <a:ext cx="6512511" cy="1143000"/>
          </a:xfrm>
        </p:spPr>
        <p:txBody>
          <a:bodyPr/>
          <a:lstStyle/>
          <a:p>
            <a:pPr algn="ctr"/>
            <a:r>
              <a:rPr lang="ru-RU" sz="2400" dirty="0" smtClean="0"/>
              <a:t>Смертность на дому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703757" y="2757783"/>
            <a:ext cx="526437" cy="457200"/>
            <a:chOff x="1123" y="2679"/>
            <a:chExt cx="1536" cy="1328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677668" y="3368603"/>
            <a:ext cx="574084" cy="531750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 flipV="1">
            <a:off x="1288035" y="3159567"/>
            <a:ext cx="7210981" cy="13601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375088" y="2741935"/>
            <a:ext cx="7123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органов кровообращения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64,7%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787704" y="275778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1288035" y="3793558"/>
            <a:ext cx="7210982" cy="24866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452561" y="3400091"/>
            <a:ext cx="7046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новообразования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14,3%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787704" y="338809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683674" y="4104574"/>
            <a:ext cx="594349" cy="542594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703758" y="4864860"/>
            <a:ext cx="584278" cy="522624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 flipV="1">
            <a:off x="1289005" y="4493439"/>
            <a:ext cx="7210012" cy="23048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800940" y="420582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1333130" y="5296956"/>
            <a:ext cx="7165887" cy="234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1370769" y="4598147"/>
            <a:ext cx="63553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органов дыхания и другие симптомы и признаки – по 3%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787704" y="488765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9939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95536" y="1166632"/>
            <a:ext cx="865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2019году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 умерло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человека,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составил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тыс. среднегодового населения, что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уровня 2018 года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9,9%. Число умерших на дому снизилось на 11 человек.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смертности на дому: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82310" y="4073621"/>
            <a:ext cx="7380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причины заболеваемости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– 11,3%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21"/>
          <p:cNvGrpSpPr>
            <a:grpSpLocks/>
          </p:cNvGrpSpPr>
          <p:nvPr/>
        </p:nvGrpSpPr>
        <p:grpSpPr bwMode="auto">
          <a:xfrm>
            <a:off x="757840" y="5476419"/>
            <a:ext cx="545523" cy="523630"/>
            <a:chOff x="3174" y="2656"/>
            <a:chExt cx="1549" cy="1351"/>
          </a:xfrm>
        </p:grpSpPr>
        <p:sp>
          <p:nvSpPr>
            <p:cNvPr id="3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7" name="AutoShape 24"/>
            <p:cNvSpPr>
              <a:spLocks noChangeArrowheads="1"/>
            </p:cNvSpPr>
            <p:nvPr/>
          </p:nvSpPr>
          <p:spPr bwMode="gray">
            <a:xfrm>
              <a:off x="3257" y="2736"/>
              <a:ext cx="133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Line 28"/>
          <p:cNvSpPr>
            <a:spLocks noChangeShapeType="1"/>
          </p:cNvSpPr>
          <p:nvPr/>
        </p:nvSpPr>
        <p:spPr bwMode="auto">
          <a:xfrm flipV="1">
            <a:off x="1313861" y="5894348"/>
            <a:ext cx="7218276" cy="27748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1375088" y="5513089"/>
            <a:ext cx="7234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органов пищеварения – 2,3%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21"/>
          <p:cNvGrpSpPr>
            <a:grpSpLocks/>
          </p:cNvGrpSpPr>
          <p:nvPr/>
        </p:nvGrpSpPr>
        <p:grpSpPr bwMode="auto">
          <a:xfrm>
            <a:off x="757840" y="6111024"/>
            <a:ext cx="584278" cy="522624"/>
            <a:chOff x="3174" y="2656"/>
            <a:chExt cx="1549" cy="1351"/>
          </a:xfrm>
        </p:grpSpPr>
        <p:sp>
          <p:nvSpPr>
            <p:cNvPr id="41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2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3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4" name="Text Box 30"/>
          <p:cNvSpPr txBox="1">
            <a:spLocks noChangeArrowheads="1"/>
          </p:cNvSpPr>
          <p:nvPr/>
        </p:nvSpPr>
        <p:spPr bwMode="gray">
          <a:xfrm>
            <a:off x="882426" y="614432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1422489" y="6079767"/>
            <a:ext cx="72340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инфекционные и паразитарные заболевания и болезни мочеполовой системы – по 0,8%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V="1">
            <a:off x="1298785" y="6412023"/>
            <a:ext cx="7188224" cy="4337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87937" y="1936879"/>
            <a:ext cx="3436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болезни нервной системы (ДЦП)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893" y="120135"/>
            <a:ext cx="6858000" cy="487363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/>
              <a:t>Детская смертность</a:t>
            </a:r>
            <a:endParaRPr lang="en-US" sz="2600" dirty="0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" y="-11243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96461" y="75852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Показатель общей смертности  на 100 тыс. среднегодового </a:t>
            </a:r>
            <a:r>
              <a:rPr lang="ru-RU" b="1" dirty="0" smtClean="0"/>
              <a:t>детского населения </a:t>
            </a:r>
            <a:r>
              <a:rPr lang="ru-RU" b="1" dirty="0"/>
              <a:t>составил </a:t>
            </a:r>
            <a:r>
              <a:rPr lang="ru-RU" b="1" dirty="0" smtClean="0"/>
              <a:t>22,8 (2018г. – 24,8)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61850678"/>
              </p:ext>
            </p:extLst>
          </p:nvPr>
        </p:nvGraphicFramePr>
        <p:xfrm>
          <a:off x="3707903" y="1404852"/>
          <a:ext cx="5265421" cy="317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23528" y="5157192"/>
            <a:ext cx="363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Уровень общей смертности в сравнении с 2018 годом снизился на 10,4%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57039545"/>
              </p:ext>
            </p:extLst>
          </p:nvPr>
        </p:nvGraphicFramePr>
        <p:xfrm>
          <a:off x="251520" y="1769468"/>
          <a:ext cx="352839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45132483"/>
              </p:ext>
            </p:extLst>
          </p:nvPr>
        </p:nvGraphicFramePr>
        <p:xfrm>
          <a:off x="3693026" y="3933056"/>
          <a:ext cx="5450974" cy="317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529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43681"/>
            <a:ext cx="6512511" cy="908720"/>
          </a:xfrm>
        </p:spPr>
        <p:txBody>
          <a:bodyPr/>
          <a:lstStyle/>
          <a:p>
            <a:pPr algn="ctr"/>
            <a:r>
              <a:rPr lang="ru-RU" sz="2400" dirty="0" smtClean="0"/>
              <a:t>Общая заболеваемость</a:t>
            </a:r>
            <a:endParaRPr lang="en-US" sz="2400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2" y="-39495"/>
            <a:ext cx="1291942" cy="127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0606" y="5517232"/>
            <a:ext cx="392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Уровень общей заболеваемости в сравнении с 2018 годом увеличился на 1,27%</a:t>
            </a:r>
            <a:endParaRPr lang="ru-RU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33925118"/>
              </p:ext>
            </p:extLst>
          </p:nvPr>
        </p:nvGraphicFramePr>
        <p:xfrm>
          <a:off x="3779912" y="764704"/>
          <a:ext cx="5169079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503900808"/>
              </p:ext>
            </p:extLst>
          </p:nvPr>
        </p:nvGraphicFramePr>
        <p:xfrm>
          <a:off x="99232" y="1484784"/>
          <a:ext cx="3752688" cy="387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8907" y="108936"/>
            <a:ext cx="6512511" cy="727776"/>
          </a:xfrm>
        </p:spPr>
        <p:txBody>
          <a:bodyPr/>
          <a:lstStyle/>
          <a:p>
            <a:pPr algn="ctr"/>
            <a:r>
              <a:rPr lang="ru-RU" sz="2400" dirty="0" smtClean="0"/>
              <a:t>Первичная заболеваемость</a:t>
            </a:r>
            <a:endParaRPr lang="en-US" sz="2400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2" y="-39495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2342" y="5301208"/>
            <a:ext cx="3922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Уровень первичной заболеваемости увеличился в сравнении с 2018 годом на 1,47%</a:t>
            </a:r>
            <a:endParaRPr lang="ru-RU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89403061"/>
              </p:ext>
            </p:extLst>
          </p:nvPr>
        </p:nvGraphicFramePr>
        <p:xfrm>
          <a:off x="3779912" y="836712"/>
          <a:ext cx="5169079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685116008"/>
              </p:ext>
            </p:extLst>
          </p:nvPr>
        </p:nvGraphicFramePr>
        <p:xfrm>
          <a:off x="99232" y="1844824"/>
          <a:ext cx="35366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776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940" y="109920"/>
            <a:ext cx="7411743" cy="1143000"/>
          </a:xfrm>
        </p:spPr>
        <p:txBody>
          <a:bodyPr/>
          <a:lstStyle/>
          <a:p>
            <a:pPr algn="ctr"/>
            <a:r>
              <a:rPr lang="ru-RU" sz="2400" dirty="0"/>
              <a:t>Выполнение </a:t>
            </a:r>
            <a:r>
              <a:rPr lang="ru-RU" sz="2400" dirty="0" smtClean="0"/>
              <a:t>объемов медицинской помощи по ОМС</a:t>
            </a:r>
            <a:endParaRPr lang="ru-RU" sz="2400" dirty="0"/>
          </a:p>
        </p:txBody>
      </p:sp>
      <p:sp>
        <p:nvSpPr>
          <p:cNvPr id="9" name="AutoShape 4"/>
          <p:cNvSpPr>
            <a:spLocks noGrp="1" noChangeArrowheads="1"/>
          </p:cNvSpPr>
          <p:nvPr>
            <p:ph idx="1"/>
          </p:nvPr>
        </p:nvSpPr>
        <p:spPr bwMode="auto">
          <a:xfrm>
            <a:off x="5580112" y="1844824"/>
            <a:ext cx="3296534" cy="1174030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1600" b="1" dirty="0" smtClean="0">
                <a:solidFill>
                  <a:schemeClr val="tx1"/>
                </a:solidFill>
              </a:rPr>
              <a:t>Медицинская помощь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1600" b="1" dirty="0" smtClean="0">
                <a:solidFill>
                  <a:schemeClr val="tx1"/>
                </a:solidFill>
              </a:rPr>
              <a:t>в дневных стационарах</a:t>
            </a:r>
            <a:endParaRPr lang="ru-RU" alt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69" y="109920"/>
            <a:ext cx="1160412" cy="114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14912" y="1844824"/>
            <a:ext cx="4730644" cy="1224136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1600" b="1" dirty="0" smtClean="0"/>
              <a:t>Амбулаторно-поликлиническая </a:t>
            </a:r>
            <a:endParaRPr lang="ru-RU" altLang="ru-RU" sz="1600" b="1" dirty="0"/>
          </a:p>
          <a:p>
            <a:pPr algn="ctr" eaLnBrk="1" hangingPunct="1"/>
            <a:r>
              <a:rPr lang="ru-RU" altLang="ru-RU" sz="1600" b="1" dirty="0"/>
              <a:t>медицинская помощь</a:t>
            </a:r>
            <a:endParaRPr lang="ru-RU" altLang="ru-RU" sz="1600" b="1" i="1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99470" y="3068960"/>
            <a:ext cx="1420202" cy="2520280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 cmpd="sng">
            <a:solidFill>
              <a:srgbClr val="0EE0F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12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ru-RU" b="1" dirty="0">
              <a:solidFill>
                <a:srgbClr val="99FFCC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Посещения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профилак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тической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целью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264 779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(100,0%)</a:t>
            </a:r>
            <a:endPara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ru-RU" sz="1600" b="1" dirty="0">
              <a:latin typeface="+mj-lt"/>
              <a:cs typeface="Arial" charset="0"/>
            </a:endParaRPr>
          </a:p>
          <a:p>
            <a:pPr algn="ctr" eaLnBrk="1" hangingPunct="1">
              <a:defRPr/>
            </a:pPr>
            <a:endParaRPr lang="ru-RU" dirty="0">
              <a:latin typeface="+mj-lt"/>
              <a:cs typeface="Arial" charset="0"/>
            </a:endParaRPr>
          </a:p>
          <a:p>
            <a:pPr algn="ctr" eaLnBrk="1" hangingPunct="1">
              <a:defRPr/>
            </a:pPr>
            <a:endParaRPr lang="ru-RU" sz="14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907704" y="3076004"/>
            <a:ext cx="1507282" cy="2515518"/>
          </a:xfrm>
          <a:prstGeom prst="upArrowCallout">
            <a:avLst>
              <a:gd name="adj1" fmla="val 25000"/>
              <a:gd name="adj2" fmla="val 25000"/>
              <a:gd name="adj3" fmla="val 20479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 b="1" dirty="0" smtClean="0"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Обращения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поводу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заболевания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161 835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(100,0%)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latin typeface="+mj-lt"/>
              <a:cs typeface="Arial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721320" y="3076004"/>
            <a:ext cx="1412208" cy="2515518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Посещения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неотложной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помощи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48 093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(100,0%)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660231" y="3047414"/>
            <a:ext cx="1552575" cy="2488983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Число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пролеченных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больных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4 716 (100,0%)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940" y="182909"/>
            <a:ext cx="7224307" cy="797819"/>
          </a:xfrm>
        </p:spPr>
        <p:txBody>
          <a:bodyPr/>
          <a:lstStyle/>
          <a:p>
            <a:pPr algn="ctr"/>
            <a:r>
              <a:rPr lang="ru-RU" sz="2400" dirty="0"/>
              <a:t>Выполнение </a:t>
            </a:r>
            <a:r>
              <a:rPr lang="ru-RU" sz="2400" dirty="0" smtClean="0"/>
              <a:t>объемов государственного </a:t>
            </a:r>
            <a:r>
              <a:rPr lang="ru-RU" sz="2400" dirty="0"/>
              <a:t>задания</a:t>
            </a:r>
          </a:p>
        </p:txBody>
      </p:sp>
      <p:sp>
        <p:nvSpPr>
          <p:cNvPr id="9" name="AutoShape 4"/>
          <p:cNvSpPr>
            <a:spLocks noGrp="1" noChangeArrowheads="1"/>
          </p:cNvSpPr>
          <p:nvPr>
            <p:ph idx="1"/>
          </p:nvPr>
        </p:nvSpPr>
        <p:spPr bwMode="auto">
          <a:xfrm>
            <a:off x="6864064" y="1071514"/>
            <a:ext cx="2216414" cy="1182061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Обеспечение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специальными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молочными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продуктами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питания </a:t>
            </a:r>
            <a:endParaRPr lang="ru-RU" alt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691"/>
            <a:ext cx="116737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31540" y="1245343"/>
            <a:ext cx="5724636" cy="862980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1600" b="1" dirty="0" smtClean="0"/>
              <a:t>Амбулаторно-поликлиническая </a:t>
            </a:r>
            <a:endParaRPr lang="ru-RU" altLang="ru-RU" sz="1600" b="1" dirty="0"/>
          </a:p>
          <a:p>
            <a:pPr algn="ctr" eaLnBrk="1" hangingPunct="1"/>
            <a:r>
              <a:rPr lang="ru-RU" altLang="ru-RU" sz="1600" b="1" dirty="0"/>
              <a:t>медицинская помощь</a:t>
            </a:r>
            <a:endParaRPr lang="ru-RU" altLang="ru-RU" sz="1600" b="1" i="1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284277" y="2344362"/>
            <a:ext cx="2847563" cy="3319226"/>
          </a:xfrm>
          <a:prstGeom prst="upArrowCallout">
            <a:avLst>
              <a:gd name="adj1" fmla="val 25000"/>
              <a:gd name="adj2" fmla="val 25000"/>
              <a:gd name="adj3" fmla="val 20479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 b="1" dirty="0" smtClean="0"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Первичная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медико-санитарная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помощь, не включенная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базовую программу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ОМС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14 269 (95,1%)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(профилактика)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105 обращений (105,0%)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(обращения по заболеванию)</a:t>
            </a:r>
          </a:p>
          <a:p>
            <a:pPr algn="ctr" eaLnBrk="1" hangingPunct="1">
              <a:defRPr/>
            </a:pPr>
            <a:endParaRPr lang="ru-RU" sz="1600" b="1" dirty="0">
              <a:latin typeface="+mj-lt"/>
              <a:cs typeface="Arial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387283" y="2322646"/>
            <a:ext cx="1656184" cy="3340942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Первичная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медико-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санитарная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помощь,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включенная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базовую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программу ОМС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1 295 (95,9%)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7236296" y="2355792"/>
            <a:ext cx="1471951" cy="3286080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</a:p>
          <a:p>
            <a:pPr algn="ctr" eaLnBrk="1" hangingPunct="1">
              <a:defRPr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обслуживае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>
              <a:defRPr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мых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лиц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3 395 (98,4%)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137219" y="2311214"/>
            <a:ext cx="1512168" cy="3340942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FFB13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Посещения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 </a:t>
            </a:r>
            <a:endParaRPr lang="ru-RU" sz="16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паллиа</a:t>
            </a: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</a:t>
            </a:r>
          </a:p>
          <a:p>
            <a:pPr algn="ctr" eaLnBrk="1" hangingPunct="1">
              <a:defRPr/>
            </a:pPr>
            <a:r>
              <a:rPr lang="ru-RU" sz="1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тивной</a:t>
            </a: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помощи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2 613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(101,9%)</a:t>
            </a: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1670"/>
            <a:ext cx="7198568" cy="90516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Работа дневного стационара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28" y="0"/>
            <a:ext cx="1200754" cy="118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999063"/>
              </p:ext>
            </p:extLst>
          </p:nvPr>
        </p:nvGraphicFramePr>
        <p:xfrm>
          <a:off x="4067944" y="976838"/>
          <a:ext cx="5184576" cy="563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35329349"/>
              </p:ext>
            </p:extLst>
          </p:nvPr>
        </p:nvGraphicFramePr>
        <p:xfrm>
          <a:off x="26328" y="1191892"/>
          <a:ext cx="4283968" cy="566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8496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734" y="260648"/>
            <a:ext cx="7188490" cy="1143000"/>
          </a:xfrm>
        </p:spPr>
        <p:txBody>
          <a:bodyPr/>
          <a:lstStyle/>
          <a:p>
            <a:r>
              <a:rPr lang="ru-RU" sz="2400" dirty="0"/>
              <a:t>Цели и задачи БУ «Сургутская городская клиническая поликлиника № 4»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01" y="1124744"/>
            <a:ext cx="8973095" cy="30854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сохранение и укрепление здоровья населения территории обслуживания.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Повышение эффективности работы БУ «Сургутская городская клиническая поликлиника № 4»: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обеспечение населения первичной, в том числе первичной специализированной, медико-санитарной помощью в соответствии с Программой государственных гарантий оказания гражданам Российской Федерации бесплатной медицинской помощи на 2020 год и на плановый период 2021 и 2022 годов по видам, объемам, порядку и условиям ее оказания;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реализация приоритетных проектов «Здравоохранение» и «Демография», в том числе в части исполнения целевых показателей реализации региональных проектов в соответствии с приказом Департамента здравоохранения Ханты-Мансийского автономного округа – Югры от 13.11.2019 № 1364 «Об утверждении целевых значений показателей реализации мероприятий региональных проектов, входящих в портфели проектов Ханты-Мансийского автономного округа – Югры «Здравоохранение» и «Демография»;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реализация мероприятий государственной программы ХМАО – Югры «Современное здравоохранение», направленных на снижение смертности, увеличение продолжительности жизни населения Ханты-Мансийского автономного округа – Югры, повышение удовлетворенности населения качеством медицинской помощи.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2" y="24787"/>
            <a:ext cx="124033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3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548680"/>
            <a:ext cx="6105426" cy="487363"/>
          </a:xfrm>
        </p:spPr>
        <p:txBody>
          <a:bodyPr/>
          <a:lstStyle/>
          <a:p>
            <a:r>
              <a:rPr lang="ru-RU" sz="2400" dirty="0"/>
              <a:t>О</a:t>
            </a:r>
            <a:r>
              <a:rPr lang="ru-RU" sz="2400" dirty="0" smtClean="0"/>
              <a:t>бслуживание </a:t>
            </a:r>
            <a:r>
              <a:rPr lang="ru-RU" sz="2400" dirty="0"/>
              <a:t>ветеранов ВОВ</a:t>
            </a:r>
            <a:endParaRPr lang="en-US" sz="2400" dirty="0"/>
          </a:p>
        </p:txBody>
      </p:sp>
      <p:grpSp>
        <p:nvGrpSpPr>
          <p:cNvPr id="70659" name="Group 3"/>
          <p:cNvGrpSpPr>
            <a:grpSpLocks/>
          </p:cNvGrpSpPr>
          <p:nvPr/>
        </p:nvGrpSpPr>
        <p:grpSpPr bwMode="auto">
          <a:xfrm>
            <a:off x="179512" y="1951411"/>
            <a:ext cx="2237023" cy="4129328"/>
            <a:chOff x="720" y="1296"/>
            <a:chExt cx="1367" cy="2542"/>
          </a:xfrm>
        </p:grpSpPr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209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066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066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7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7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067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70673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0674" name="Group 18"/>
          <p:cNvGrpSpPr>
            <a:grpSpLocks/>
          </p:cNvGrpSpPr>
          <p:nvPr/>
        </p:nvGrpSpPr>
        <p:grpSpPr bwMode="auto">
          <a:xfrm>
            <a:off x="2504619" y="1951412"/>
            <a:ext cx="2166937" cy="4080364"/>
            <a:chOff x="2208" y="1296"/>
            <a:chExt cx="1365" cy="2542"/>
          </a:xfrm>
        </p:grpSpPr>
        <p:sp>
          <p:nvSpPr>
            <p:cNvPr id="7067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68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70685" name="Text Box 29"/>
            <p:cNvSpPr txBox="1">
              <a:spLocks noChangeArrowheads="1"/>
            </p:cNvSpPr>
            <p:nvPr/>
          </p:nvSpPr>
          <p:spPr bwMode="gray">
            <a:xfrm>
              <a:off x="2256" y="1705"/>
              <a:ext cx="1296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300" b="1" dirty="0" smtClean="0"/>
                <a:t>Выявлено 397 заболеваний (3,2 на одного человека):</a:t>
              </a:r>
            </a:p>
            <a:p>
              <a:pPr lvl="0"/>
              <a:r>
                <a:rPr lang="ru-RU" sz="1400" dirty="0" smtClean="0"/>
                <a:t>1) болезни </a:t>
              </a:r>
              <a:r>
                <a:rPr lang="ru-RU" sz="1400" dirty="0"/>
                <a:t>сердечно-сосудистой системы </a:t>
              </a:r>
              <a:r>
                <a:rPr lang="ru-RU" sz="1400" dirty="0" smtClean="0"/>
                <a:t>–29%;</a:t>
              </a:r>
              <a:endParaRPr lang="ru-RU" sz="1400" dirty="0"/>
            </a:p>
            <a:p>
              <a:pPr lvl="0"/>
              <a:r>
                <a:rPr lang="ru-RU" sz="1400" dirty="0" smtClean="0"/>
                <a:t>2) болезни </a:t>
              </a:r>
              <a:r>
                <a:rPr lang="ru-RU" sz="1400" dirty="0"/>
                <a:t>эндокринной системы </a:t>
              </a:r>
              <a:r>
                <a:rPr lang="ru-RU" sz="1400" dirty="0" smtClean="0"/>
                <a:t>– 23%;</a:t>
              </a:r>
              <a:endParaRPr lang="ru-RU" sz="1400" dirty="0"/>
            </a:p>
            <a:p>
              <a:pPr lvl="0"/>
              <a:r>
                <a:rPr lang="ru-RU" sz="1400" dirty="0" smtClean="0"/>
                <a:t>3) болезни </a:t>
              </a:r>
              <a:r>
                <a:rPr lang="ru-RU" sz="1400" dirty="0"/>
                <a:t>нервной системы </a:t>
              </a:r>
              <a:r>
                <a:rPr lang="ru-RU" sz="1400" dirty="0" smtClean="0"/>
                <a:t>– 16%.</a:t>
              </a:r>
              <a:endParaRPr lang="ru-RU" sz="1400" dirty="0"/>
            </a:p>
            <a:p>
              <a:endParaRPr lang="en-US" sz="1300" b="1" dirty="0"/>
            </a:p>
          </p:txBody>
        </p:sp>
        <p:sp>
          <p:nvSpPr>
            <p:cNvPr id="7068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8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0688" name="Group 32"/>
          <p:cNvGrpSpPr>
            <a:grpSpLocks/>
          </p:cNvGrpSpPr>
          <p:nvPr/>
        </p:nvGrpSpPr>
        <p:grpSpPr bwMode="auto">
          <a:xfrm>
            <a:off x="4751153" y="1876143"/>
            <a:ext cx="2170112" cy="4204596"/>
            <a:chOff x="3692" y="1296"/>
            <a:chExt cx="1367" cy="2542"/>
          </a:xfrm>
        </p:grpSpPr>
        <p:sp>
          <p:nvSpPr>
            <p:cNvPr id="7068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9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7069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9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069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069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069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9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9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9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069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70700" name="Text Box 44"/>
            <p:cNvSpPr txBox="1">
              <a:spLocks noChangeArrowheads="1"/>
            </p:cNvSpPr>
            <p:nvPr/>
          </p:nvSpPr>
          <p:spPr bwMode="gray">
            <a:xfrm>
              <a:off x="3736" y="1729"/>
              <a:ext cx="1296" cy="1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Выписано 1025 рецептов на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сумму 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658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559,0 руб.:</a:t>
              </a:r>
            </a:p>
            <a:p>
              <a:pPr algn="ctr"/>
              <a:endParaRPr lang="ru-RU" sz="1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По ДЛО – 658 рецептов на сумму 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459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127 руб.</a:t>
              </a:r>
            </a:p>
            <a:p>
              <a:pPr algn="ctr"/>
              <a:endParaRPr lang="ru-RU" sz="1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По РЛО – 331 рецепт на сумму </a:t>
              </a:r>
            </a:p>
            <a:p>
              <a:pPr algn="ctr"/>
              <a:r>
                <a:rPr lang="ru-RU" sz="1400" b="1" dirty="0">
                  <a:latin typeface="Arial" pitchFamily="34" charset="0"/>
                  <a:cs typeface="Arial" pitchFamily="34" charset="0"/>
                </a:rPr>
                <a:t>199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432,0 руб. 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70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0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" name="Group 32"/>
          <p:cNvGrpSpPr>
            <a:grpSpLocks/>
          </p:cNvGrpSpPr>
          <p:nvPr/>
        </p:nvGrpSpPr>
        <p:grpSpPr bwMode="auto">
          <a:xfrm>
            <a:off x="7004151" y="1876144"/>
            <a:ext cx="2031897" cy="4173164"/>
            <a:chOff x="3691" y="1296"/>
            <a:chExt cx="1368" cy="2542"/>
          </a:xfrm>
        </p:grpSpPr>
        <p:sp>
          <p:nvSpPr>
            <p:cNvPr id="4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58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9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4" name="Text Box 43"/>
            <p:cNvSpPr txBox="1">
              <a:spLocks noChangeArrowheads="1"/>
            </p:cNvSpPr>
            <p:nvPr/>
          </p:nvSpPr>
          <p:spPr bwMode="gray">
            <a:xfrm>
              <a:off x="4251" y="135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0000"/>
                  </a:solidFill>
                </a:rPr>
                <a:t>4</a:t>
              </a:r>
              <a:endParaRPr lang="en-US" dirty="0"/>
            </a:p>
          </p:txBody>
        </p:sp>
        <p:sp>
          <p:nvSpPr>
            <p:cNvPr id="55" name="Text Box 44"/>
            <p:cNvSpPr txBox="1">
              <a:spLocks noChangeArrowheads="1"/>
            </p:cNvSpPr>
            <p:nvPr/>
          </p:nvSpPr>
          <p:spPr bwMode="gray">
            <a:xfrm>
              <a:off x="3691" y="1688"/>
              <a:ext cx="1280" cy="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/>
                <a:t>В круглосуточном стационаре пролеченных участников ВОВ, несовершеннолетних узника концлагерей не было</a:t>
              </a:r>
            </a:p>
            <a:p>
              <a:pPr algn="ctr"/>
              <a:endParaRPr lang="ru-RU" sz="1200" b="1" dirty="0" smtClean="0"/>
            </a:p>
            <a:p>
              <a:pPr algn="ctr"/>
              <a:r>
                <a:rPr lang="ru-RU" sz="1200" b="1" dirty="0" smtClean="0"/>
                <a:t>В дневном стационаре пролечено </a:t>
              </a:r>
              <a:r>
                <a:rPr lang="ru-RU" sz="1200" b="1" dirty="0"/>
                <a:t>4</a:t>
              </a:r>
              <a:endParaRPr lang="ru-RU" sz="1200" b="1" dirty="0" smtClean="0"/>
            </a:p>
            <a:p>
              <a:pPr algn="ctr"/>
              <a:r>
                <a:rPr lang="ru-RU" sz="1200" b="1" dirty="0" smtClean="0"/>
                <a:t>человека</a:t>
              </a:r>
              <a:endParaRPr lang="en-US" sz="1200" b="1" dirty="0"/>
            </a:p>
          </p:txBody>
        </p:sp>
        <p:sp>
          <p:nvSpPr>
            <p:cNvPr id="56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51" y="71670"/>
            <a:ext cx="1200754" cy="118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3551" y="2477694"/>
            <a:ext cx="2149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/>
              <a:t>участники ВОВ – </a:t>
            </a:r>
            <a:r>
              <a:rPr lang="ru-RU" sz="1400" b="1" dirty="0" smtClean="0"/>
              <a:t>5;</a:t>
            </a:r>
            <a:endParaRPr lang="ru-RU" sz="1400" b="1" dirty="0"/>
          </a:p>
          <a:p>
            <a:pPr lvl="0"/>
            <a:r>
              <a:rPr lang="ru-RU" sz="1400" b="1" dirty="0"/>
              <a:t>инвалиды ВОВ – </a:t>
            </a:r>
            <a:r>
              <a:rPr lang="ru-RU" sz="1400" b="1" dirty="0" smtClean="0"/>
              <a:t>0;</a:t>
            </a:r>
            <a:endParaRPr lang="ru-RU" sz="1400" b="1" dirty="0"/>
          </a:p>
          <a:p>
            <a:pPr lvl="0"/>
            <a:r>
              <a:rPr lang="ru-RU" sz="1400" b="1" dirty="0"/>
              <a:t>бывшие </a:t>
            </a:r>
            <a:r>
              <a:rPr lang="ru-RU" sz="1400" b="1" dirty="0" smtClean="0"/>
              <a:t>несовершеннолетние </a:t>
            </a:r>
            <a:r>
              <a:rPr lang="ru-RU" sz="1400" b="1" dirty="0"/>
              <a:t>узники </a:t>
            </a:r>
            <a:r>
              <a:rPr lang="ru-RU" sz="1400" b="1" dirty="0" smtClean="0"/>
              <a:t>концлагерей </a:t>
            </a:r>
            <a:r>
              <a:rPr lang="ru-RU" sz="1400" b="1" dirty="0"/>
              <a:t>– </a:t>
            </a:r>
            <a:r>
              <a:rPr lang="ru-RU" sz="1400" b="1" dirty="0" smtClean="0"/>
              <a:t>6;</a:t>
            </a:r>
            <a:endParaRPr lang="ru-RU" sz="1400" b="1" dirty="0"/>
          </a:p>
          <a:p>
            <a:pPr lvl="0"/>
            <a:r>
              <a:rPr lang="ru-RU" sz="1400" b="1" dirty="0"/>
              <a:t>блокадники Ленинграда – </a:t>
            </a:r>
            <a:r>
              <a:rPr lang="ru-RU" sz="1400" b="1" dirty="0" smtClean="0"/>
              <a:t>3;</a:t>
            </a:r>
            <a:endParaRPr lang="ru-RU" sz="1400" b="1" dirty="0"/>
          </a:p>
          <a:p>
            <a:pPr lvl="0"/>
            <a:r>
              <a:rPr lang="ru-RU" sz="1400" b="1" dirty="0"/>
              <a:t>солдатские 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вдовы </a:t>
            </a:r>
            <a:r>
              <a:rPr lang="ru-RU" sz="1400" b="1" dirty="0"/>
              <a:t>– </a:t>
            </a:r>
            <a:r>
              <a:rPr lang="ru-RU" sz="1400" b="1" dirty="0" smtClean="0"/>
              <a:t>20;</a:t>
            </a:r>
            <a:endParaRPr lang="ru-RU" sz="1400" b="1" dirty="0"/>
          </a:p>
          <a:p>
            <a:r>
              <a:rPr lang="ru-RU" sz="1400" b="1" dirty="0"/>
              <a:t>участники </a:t>
            </a:r>
            <a:r>
              <a:rPr lang="ru-RU" sz="1400" b="1" dirty="0" smtClean="0"/>
              <a:t>трудового </a:t>
            </a:r>
            <a:r>
              <a:rPr lang="ru-RU" sz="1400" b="1" dirty="0"/>
              <a:t>фронта – </a:t>
            </a:r>
            <a:r>
              <a:rPr lang="ru-RU" sz="1400" b="1" dirty="0" smtClean="0"/>
              <a:t>89.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25073505"/>
              </p:ext>
            </p:extLst>
          </p:nvPr>
        </p:nvGraphicFramePr>
        <p:xfrm>
          <a:off x="107504" y="1484784"/>
          <a:ext cx="47525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54596677"/>
              </p:ext>
            </p:extLst>
          </p:nvPr>
        </p:nvGraphicFramePr>
        <p:xfrm>
          <a:off x="4786314" y="1484784"/>
          <a:ext cx="4106166" cy="4404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376857"/>
            <a:ext cx="6393458" cy="48736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Льготное лекарственное обеспечение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6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636" y="197471"/>
            <a:ext cx="6512511" cy="1143000"/>
          </a:xfrm>
        </p:spPr>
        <p:txBody>
          <a:bodyPr/>
          <a:lstStyle/>
          <a:p>
            <a:r>
              <a:rPr lang="ru-RU" sz="2200" dirty="0" smtClean="0"/>
              <a:t>Санаторно-курортное лечение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21360" y="1700808"/>
            <a:ext cx="7776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+mn-lt"/>
              </a:rPr>
              <a:t>По итогам 2019 года на санаторно-курортное лечение по путевкам </a:t>
            </a:r>
            <a:r>
              <a:rPr lang="ru-RU" sz="2000" dirty="0" err="1">
                <a:latin typeface="+mn-lt"/>
              </a:rPr>
              <a:t>Депздрава</a:t>
            </a:r>
            <a:r>
              <a:rPr lang="ru-RU" sz="2000" dirty="0">
                <a:latin typeface="+mn-lt"/>
              </a:rPr>
              <a:t> Югры по всем профилям направлено всего 508 человек, что на 15,7% меньше, чем в предыдущем году (2017 г. – 528 человек, 2018 г. – 603). </a:t>
            </a:r>
          </a:p>
          <a:p>
            <a:pPr indent="457200" algn="just"/>
            <a:r>
              <a:rPr lang="ru-RU" sz="2000" dirty="0">
                <a:latin typeface="+mn-lt"/>
              </a:rPr>
              <a:t>По путевкам «Мать и дитя» в сопровождении взрослых получили лечение 23 ребенка (2018 г. - 151), в том числе 8 детей-инвалидов, 3 ребенка из многодетных семей, 12 детей, находящихся под опекой. </a:t>
            </a:r>
          </a:p>
          <a:p>
            <a:pPr indent="457200" algn="just"/>
            <a:r>
              <a:rPr lang="ru-RU" sz="2000" dirty="0">
                <a:latin typeface="+mn-lt"/>
              </a:rPr>
              <a:t>Взрослых направлено – 302 человека (2018 г. – 452), в том числе, ветераны труда РФ – 93 чел., ветераны труда ХМАО – 45 чел., участники боевых действий – 2 чел., КМНС – 1 чел., реабилитированные лица – 1 чел., ликвидаторы ЧАЭС, и категории, приравненные к ним – 2 чел., инвалиды – 14 чел.</a:t>
            </a:r>
          </a:p>
        </p:txBody>
      </p:sp>
    </p:spTree>
    <p:extLst>
      <p:ext uri="{BB962C8B-B14F-4D97-AF65-F5344CB8AC3E}">
        <p14:creationId xmlns:p14="http://schemas.microsoft.com/office/powerpoint/2010/main" val="35138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512511" cy="1143000"/>
          </a:xfrm>
        </p:spPr>
        <p:txBody>
          <a:bodyPr/>
          <a:lstStyle/>
          <a:p>
            <a:r>
              <a:rPr lang="ru-RU" sz="2400" dirty="0" smtClean="0"/>
              <a:t>Диспансеризация и </a:t>
            </a:r>
            <a:r>
              <a:rPr lang="ru-RU" sz="2400" dirty="0" err="1" smtClean="0"/>
              <a:t>профмедосмотры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67544" y="1708078"/>
            <a:ext cx="2304256" cy="1567985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диспансеризация </a:t>
            </a:r>
            <a:r>
              <a:rPr lang="ru-RU" sz="1600" b="1" dirty="0">
                <a:solidFill>
                  <a:schemeClr val="tx1"/>
                </a:solidFill>
              </a:rPr>
              <a:t>определенных групп взрослого </a:t>
            </a:r>
            <a:r>
              <a:rPr lang="ru-RU" sz="1600" b="1" dirty="0" smtClean="0">
                <a:solidFill>
                  <a:schemeClr val="tx1"/>
                </a:solidFill>
              </a:rPr>
              <a:t>населения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17 360 чел. –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102,1 %</a:t>
            </a: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1654" y="4797152"/>
            <a:ext cx="2664075" cy="158417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профилактические медицинские осмотры взрослого населения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5 243 чел.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–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118,1%</a:t>
            </a: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12123" y="1694780"/>
            <a:ext cx="2664296" cy="1656501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pitchFamily="34" charset="0"/>
              </a:rPr>
              <a:t>Диспансеризация детей-сирот, находящихся в стационарных учреждениях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27 чел. – 100,0%</a:t>
            </a: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31840" y="3007598"/>
            <a:ext cx="2520280" cy="159024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профилактические осмотры детей, находящихся </a:t>
            </a:r>
            <a:r>
              <a:rPr lang="ru-RU" sz="1600" b="1" dirty="0">
                <a:solidFill>
                  <a:schemeClr val="tx1"/>
                </a:solidFill>
              </a:rPr>
              <a:t>под </a:t>
            </a:r>
            <a:r>
              <a:rPr lang="ru-RU" sz="1600" b="1" dirty="0" smtClean="0">
                <a:solidFill>
                  <a:schemeClr val="tx1"/>
                </a:solidFill>
              </a:rPr>
              <a:t>опекой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206 чел.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–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100,0%</a:t>
            </a: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96136" y="4437112"/>
            <a:ext cx="2664296" cy="158417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профилактические осмотры несовершеннолетних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21 885 чел. -100,0%</a:t>
            </a: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6" name="Двойная стрелка влево/вправо 35"/>
          <p:cNvSpPr/>
          <p:nvPr/>
        </p:nvSpPr>
        <p:spPr>
          <a:xfrm rot="16200000">
            <a:off x="1253912" y="374745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войная стрелка вверх/вниз 37"/>
          <p:cNvSpPr/>
          <p:nvPr/>
        </p:nvSpPr>
        <p:spPr>
          <a:xfrm>
            <a:off x="7056276" y="3351281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131839" y="2080457"/>
            <a:ext cx="2380113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779912" y="5148085"/>
            <a:ext cx="173204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9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75797"/>
            <a:ext cx="6595135" cy="1143000"/>
          </a:xfrm>
        </p:spPr>
        <p:txBody>
          <a:bodyPr/>
          <a:lstStyle/>
          <a:p>
            <a:r>
              <a:rPr lang="ru-RU" sz="2400" dirty="0" smtClean="0"/>
              <a:t>Диспансеризация определенных групп взрослого населения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63169385"/>
              </p:ext>
            </p:extLst>
          </p:nvPr>
        </p:nvGraphicFramePr>
        <p:xfrm>
          <a:off x="1115616" y="1196752"/>
          <a:ext cx="7080448" cy="37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2849" y="5086925"/>
            <a:ext cx="818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en-US" dirty="0"/>
              <a:t>II </a:t>
            </a:r>
            <a:r>
              <a:rPr lang="ru-RU" dirty="0"/>
              <a:t>этап диспансеризации </a:t>
            </a:r>
            <a:r>
              <a:rPr lang="ru-RU" dirty="0" smtClean="0"/>
              <a:t>направлены 7722 человек  (44,5%),  Завершили </a:t>
            </a:r>
            <a:r>
              <a:rPr lang="en-US" dirty="0" smtClean="0"/>
              <a:t>II </a:t>
            </a:r>
            <a:r>
              <a:rPr lang="ru-RU" dirty="0"/>
              <a:t>этап </a:t>
            </a:r>
            <a:r>
              <a:rPr lang="ru-RU" dirty="0" smtClean="0"/>
              <a:t>диспансеризации – </a:t>
            </a:r>
            <a:r>
              <a:rPr lang="ru-RU" dirty="0"/>
              <a:t>7722 человека </a:t>
            </a:r>
            <a:r>
              <a:rPr lang="ru-RU" dirty="0" smtClean="0"/>
              <a:t>(100%).</a:t>
            </a:r>
          </a:p>
        </p:txBody>
      </p:sp>
    </p:spTree>
    <p:extLst>
      <p:ext uri="{BB962C8B-B14F-4D97-AF65-F5344CB8AC3E}">
        <p14:creationId xmlns:p14="http://schemas.microsoft.com/office/powerpoint/2010/main" val="35338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75797"/>
            <a:ext cx="6595135" cy="1143000"/>
          </a:xfrm>
        </p:spPr>
        <p:txBody>
          <a:bodyPr/>
          <a:lstStyle/>
          <a:p>
            <a:r>
              <a:rPr lang="ru-RU" sz="2400" dirty="0" smtClean="0"/>
              <a:t>Школы здоровья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0"/>
            <a:ext cx="116737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68295"/>
              </p:ext>
            </p:extLst>
          </p:nvPr>
        </p:nvGraphicFramePr>
        <p:xfrm>
          <a:off x="251520" y="1085056"/>
          <a:ext cx="8280920" cy="54726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65091"/>
                <a:gridCol w="853240"/>
                <a:gridCol w="743217"/>
                <a:gridCol w="743217"/>
                <a:gridCol w="742469"/>
                <a:gridCol w="1166843"/>
                <a:gridCol w="1166843"/>
              </a:tblGrid>
              <a:tr h="288029">
                <a:tc rowSpan="2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 здоровья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количества обученных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школ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обученных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школ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обученных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051">
                <a:tc>
                  <a:txBody>
                    <a:bodyPr/>
                    <a:lstStyle/>
                    <a:p>
                      <a:pPr marL="0" marR="18415" indent="-21082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школ здоровья, в т.ч.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13901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в 2,5 раза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051">
                <a:tc>
                  <a:txBody>
                    <a:bodyPr/>
                    <a:lstStyle/>
                    <a:p>
                      <a:pPr marL="0" marR="18415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Школа для беременных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в 1,3 раза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3730">
                <a:tc>
                  <a:txBody>
                    <a:bodyPr/>
                    <a:lstStyle/>
                    <a:p>
                      <a:pPr marL="0" marR="18415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Школа для больных артериальной гипертензией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в 2,9 раза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94">
                <a:tc>
                  <a:txBody>
                    <a:bodyPr/>
                    <a:lstStyle/>
                    <a:p>
                      <a:pPr marL="0" marR="18415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Школа для больных сахарным диабетом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в 2,4 раза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594">
                <a:tc>
                  <a:txBody>
                    <a:bodyPr/>
                    <a:lstStyle/>
                    <a:p>
                      <a:pPr marL="0" marR="18415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школы: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в 2,3 раза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416">
                <a:tc>
                  <a:txBody>
                    <a:bodyPr/>
                    <a:lstStyle/>
                    <a:p>
                      <a:pPr marL="0" marR="18415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Очно-заочная школа молодой матери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в 1,4 раза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6102">
                <a:tc>
                  <a:txBody>
                    <a:bodyPr/>
                    <a:lstStyle/>
                    <a:p>
                      <a:pPr marL="0" marR="18415" indent="-21082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Кабинет здорового ребенка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в 3,4 раза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051">
                <a:tc>
                  <a:txBody>
                    <a:bodyPr/>
                    <a:lstStyle/>
                    <a:p>
                      <a:pPr marL="0" marR="18415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Школа для обучения лиц, осуществляющих уход за тяжелобольными людьми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Уменьшение в 1,7 раз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4153">
                <a:tc>
                  <a:txBody>
                    <a:bodyPr/>
                    <a:lstStyle/>
                    <a:p>
                      <a:pPr marL="0" marR="18415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Школа для обучения родителей навыкам ухода и реабилитации в домашних условиях за детьми, имеющими особенности развития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в 2,2 раза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5591">
                <a:tc>
                  <a:txBody>
                    <a:bodyPr/>
                    <a:lstStyle/>
                    <a:p>
                      <a:pPr marL="0" marR="18415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Школа для больных с ИБС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28650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в 3 1,5раза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8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3246" y="367112"/>
            <a:ext cx="6512511" cy="1143000"/>
          </a:xfrm>
        </p:spPr>
        <p:txBody>
          <a:bodyPr/>
          <a:lstStyle/>
          <a:p>
            <a:r>
              <a:rPr lang="ru-RU" sz="2800" dirty="0" smtClean="0"/>
              <a:t>Кадровое обеспечение</a:t>
            </a:r>
            <a:endParaRPr lang="ru-RU" sz="2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636032"/>
              </p:ext>
            </p:extLst>
          </p:nvPr>
        </p:nvGraphicFramePr>
        <p:xfrm>
          <a:off x="395537" y="2060848"/>
          <a:ext cx="8420220" cy="3374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5727"/>
                <a:gridCol w="684531"/>
                <a:gridCol w="980310"/>
                <a:gridCol w="1125513"/>
                <a:gridCol w="1125513"/>
                <a:gridCol w="979542"/>
                <a:gridCol w="979542"/>
                <a:gridCol w="979542"/>
              </a:tblGrid>
              <a:tr h="15124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должности</a:t>
                      </a: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Годы</a:t>
                      </a: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Штатные должности</a:t>
                      </a: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Занятые</a:t>
                      </a:r>
                    </a:p>
                    <a:p>
                      <a:pPr marL="0" indent="-8636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должности</a:t>
                      </a: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Укомплект. штатн.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должн.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занятыми штат.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должн., %</a:t>
                      </a: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Физ.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лица*</a:t>
                      </a: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Укомплек. штат. должн.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физ. лицами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Коэфф.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совм.</a:t>
                      </a: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8054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Врачи</a:t>
                      </a:r>
                    </a:p>
                  </a:txBody>
                  <a:tcPr marL="25400" marR="254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367,25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249,75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68,0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61,8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25400" marR="25400" marT="0" marB="0"/>
                </a:tc>
              </a:tr>
              <a:tr h="45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301,5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286,5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77,6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25400" marR="25400" marT="0" marB="0"/>
                </a:tc>
              </a:tr>
              <a:tr h="458054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медицинский персонал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683,50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564,00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82,5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507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74,2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25400" marR="25400" marT="0" marB="0"/>
                </a:tc>
              </a:tr>
              <a:tr h="45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587,75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581,75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513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4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3246" y="367112"/>
            <a:ext cx="6512511" cy="1143000"/>
          </a:xfrm>
        </p:spPr>
        <p:txBody>
          <a:bodyPr/>
          <a:lstStyle/>
          <a:p>
            <a:r>
              <a:rPr lang="ru-RU" sz="2800" dirty="0" smtClean="0"/>
              <a:t>Кадровое обеспечение</a:t>
            </a:r>
            <a:endParaRPr lang="ru-RU" sz="2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682755"/>
              </p:ext>
            </p:extLst>
          </p:nvPr>
        </p:nvGraphicFramePr>
        <p:xfrm>
          <a:off x="251517" y="1340469"/>
          <a:ext cx="8640962" cy="5326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1092"/>
                <a:gridCol w="932902"/>
                <a:gridCol w="1109688"/>
                <a:gridCol w="1109688"/>
                <a:gridCol w="1109688"/>
                <a:gridCol w="1267385"/>
                <a:gridCol w="1110519"/>
              </a:tblGrid>
              <a:tr h="792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должности</a:t>
                      </a: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Штатные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шт.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занятыми шт.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шт.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физ.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лицами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46" marR="206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9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Врачи всего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301,5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286,5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209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6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Врачи-терапевты без участковой службы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19,25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18,25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6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Врачи-педиатры без участковой службы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54,3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0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Врачи первичного звена, всего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91,7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4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т.ч.: терапевты участковые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93,2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0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врачи общей практики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77,8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1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врачи-педиатры участковые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93,5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92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«Узкие» специалисты всего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88,5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89,5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медицинский персонал, всего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587,75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581,75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77,9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56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т.ч.: медсёстры участковые врачей терапевтов участковых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9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медсёстры врачей общей практики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2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медсёстры участковые врачей педиатров участковых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0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309320" cy="487363"/>
          </a:xfrm>
        </p:spPr>
        <p:txBody>
          <a:bodyPr/>
          <a:lstStyle/>
          <a:p>
            <a:r>
              <a:rPr lang="ru-RU" sz="2800" dirty="0" smtClean="0"/>
              <a:t>Финансовые ресурсы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10127742"/>
              </p:ext>
            </p:extLst>
          </p:nvPr>
        </p:nvGraphicFramePr>
        <p:xfrm>
          <a:off x="395536" y="1124744"/>
          <a:ext cx="8748464" cy="605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29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9799"/>
            <a:ext cx="6512511" cy="1143000"/>
          </a:xfrm>
        </p:spPr>
        <p:txBody>
          <a:bodyPr/>
          <a:lstStyle/>
          <a:p>
            <a:r>
              <a:rPr lang="ru-RU" sz="3200" dirty="0" smtClean="0"/>
              <a:t>Задачи </a:t>
            </a:r>
            <a:r>
              <a:rPr lang="ru-RU" sz="3200" smtClean="0"/>
              <a:t>на 2020 </a:t>
            </a:r>
            <a:r>
              <a:rPr lang="ru-RU" sz="3200" dirty="0" smtClean="0"/>
              <a:t>год</a:t>
            </a:r>
            <a:endParaRPr lang="ru-RU" sz="3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81" y="0"/>
            <a:ext cx="1085254" cy="107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5894" y="1052736"/>
            <a:ext cx="890239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/>
              <a:t>1.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/>
              <a:t>Обеспечение населения первичной медико-санитарной помощью в соответствии с Программой государственных гарантий оказания гражданам бесплатной медицинской помощи в Ханты-Мансийском автономном округе – Югре на 2020 год и на плановый период 2021-2022 годов по видам, объемам, порядку и условиям ее оказания. </a:t>
            </a:r>
          </a:p>
          <a:p>
            <a:pPr lvl="0"/>
            <a:r>
              <a:rPr lang="ru-RU" sz="1400" dirty="0"/>
              <a:t>2.	Реализация приоритетных проектов «Здравоохранение» и «Демография»:</a:t>
            </a:r>
          </a:p>
          <a:p>
            <a:pPr lvl="0"/>
            <a:r>
              <a:rPr lang="ru-RU" sz="1400" dirty="0"/>
              <a:t>2.1. Совершенствование современных методов профилактики (работа отделения медицинской профилактики, центра здоровья для детей, школ здоровья, проведение диспансеризации и профилактических медицинских осмотров прикрепленного населения), формирование основ здорового образа жизни среди населения.</a:t>
            </a:r>
          </a:p>
          <a:p>
            <a:pPr lvl="0"/>
            <a:r>
              <a:rPr lang="ru-RU" sz="1400" dirty="0"/>
              <a:t>2.2. Проведение мероприятий, направленных на снижение смертности населения района обслуживания от основных причин, в соответствии с Планом мероприятий и целевыми показателями.</a:t>
            </a:r>
          </a:p>
          <a:p>
            <a:pPr lvl="0"/>
            <a:r>
              <a:rPr lang="ru-RU" sz="1400" dirty="0"/>
              <a:t>2.3. Обеспечение достижения целевых значений показателей реализации региональных проектов.</a:t>
            </a:r>
          </a:p>
          <a:p>
            <a:pPr lvl="0"/>
            <a:r>
              <a:rPr lang="ru-RU" sz="1400" dirty="0"/>
              <a:t>2.4. Реализация в учреждении «Новой модели медицинской организации, оказывающей первичную медико-санитарную помощь», направленной на повышение доступности и качества медицинской помощи прикрепленному населению, согласно утвержденным Паспортам проектов.</a:t>
            </a:r>
          </a:p>
          <a:p>
            <a:pPr lvl="0"/>
            <a:r>
              <a:rPr lang="ru-RU" sz="1400" dirty="0"/>
              <a:t>2.5. Повышение удовлетворенности населения в оказании медицинской помощи, в том числе удовлетворенности доступностью и качеством медицинской помощи.</a:t>
            </a:r>
          </a:p>
          <a:p>
            <a:pPr lvl="0"/>
            <a:r>
              <a:rPr lang="ru-RU" sz="1400" dirty="0"/>
              <a:t>2.6. Совершенствование оказания медицинской помощи женскому и детскому населению.</a:t>
            </a:r>
          </a:p>
          <a:p>
            <a:pPr lvl="0"/>
            <a:r>
              <a:rPr lang="ru-RU" sz="1400" dirty="0"/>
              <a:t>2.7. Реализация кадровой политики, направленной на привлечение и закрепление квалифицированных медицинских специалистов.</a:t>
            </a:r>
          </a:p>
          <a:p>
            <a:pPr lvl="0"/>
            <a:r>
              <a:rPr lang="ru-RU" sz="1400" dirty="0"/>
              <a:t>2.8. Дальнейшее развитие информационных ресурсов учреждения, в том числе в региональных и федеральных сервисах.</a:t>
            </a:r>
          </a:p>
          <a:p>
            <a:pPr lvl="0"/>
            <a:r>
              <a:rPr lang="ru-RU" sz="1400" dirty="0"/>
              <a:t>4. Совершенствование финансово-экономической деятельности учреждения, направленной на обеспечение финансовой устойчивости и выполнение целевых показателей в сфере здравоохранения. </a:t>
            </a:r>
          </a:p>
          <a:p>
            <a:pPr lvl="0"/>
            <a:r>
              <a:rPr lang="ru-RU" sz="1400" dirty="0"/>
              <a:t>5. Продолжение работы по информированию пациентов о правах и обязанностях, видах и объемах бесплатной медицинской помощи, в том числе в рамках межведомственного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6676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97471"/>
            <a:ext cx="6944559" cy="1143000"/>
          </a:xfrm>
        </p:spPr>
        <p:txBody>
          <a:bodyPr/>
          <a:lstStyle/>
          <a:p>
            <a:r>
              <a:rPr lang="ru-RU" sz="2400" dirty="0"/>
              <a:t>Цели и задачи БУ «Сургутская городская клиническая поликлиника № 4»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1052736"/>
            <a:ext cx="8856984" cy="5184873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</a:t>
            </a:r>
            <a:r>
              <a:rPr lang="ru-RU" sz="17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качества медицинской помощи: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совершенствование современных методов профилактики, направленных на повышение доступности и качества профилактической медицинской помощи (работа отделения медицинской профилактики, центра здоровья для детей, школ здоровья, проведение профилактических осмотров, вакцинации, диспансеризации определенных групп населения), формирование основ здорового образа жизни среди населения;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совершенствование оказания первичной, в том числе первичной специализированной, медико-санитарной помощи;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совершенствование системы лекарственного обеспечения в амбулаторных условиях;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использование современных методов профилактики, диагностики, лечения больных социально значимыми заболеваниями;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обеспечение оказания доступной и качественной медицинской помощи детям и матерям, дальнейшее укрепление здоровья детей и матерей;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повышение качества жизни больных тяжелыми неизлечимыми заболеваниями;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обеспечение доступной и качественной медицинской помощью лиц пожилого и старческого возраста;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повышение доступности медицинской реабилитации и санаторно-курортного лечения;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повышение комфортности пребывания посетителей при посещении учреждения;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проведение активной кадровой политики, направленной на привлечение и закрепление в БУ «Сургутская городская клиническая поликлиника № 4» высококвалифицированных специалистов, направление на целевую подготовку и переподготовку врачебных кадров;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дальнейшее развитие информатизации учреждения.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0"/>
            <a:ext cx="124033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3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335" y="-3118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Users\Luk_AI\Pictures\hc-bl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3" y="929793"/>
            <a:ext cx="7909088" cy="575816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616" y="2967335"/>
            <a:ext cx="83667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БУДЬТЕ ЗДОРОВЫ!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748" y="0"/>
            <a:ext cx="7586507" cy="836712"/>
          </a:xfrm>
        </p:spPr>
        <p:txBody>
          <a:bodyPr/>
          <a:lstStyle/>
          <a:p>
            <a:pPr algn="ctr"/>
            <a:r>
              <a:rPr lang="ru-RU" sz="2400" dirty="0"/>
              <a:t>Демографические </a:t>
            </a:r>
            <a:r>
              <a:rPr lang="ru-RU" sz="2400" dirty="0" smtClean="0"/>
              <a:t>показатели: </a:t>
            </a:r>
            <a:br>
              <a:rPr lang="ru-RU" sz="2400" dirty="0" smtClean="0"/>
            </a:br>
            <a:r>
              <a:rPr lang="ru-RU" sz="2400" dirty="0" smtClean="0"/>
              <a:t>численность населения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8" y="0"/>
            <a:ext cx="116737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92174743"/>
              </p:ext>
            </p:extLst>
          </p:nvPr>
        </p:nvGraphicFramePr>
        <p:xfrm>
          <a:off x="610063" y="908720"/>
          <a:ext cx="8138401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98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912" y="197471"/>
            <a:ext cx="7465359" cy="855265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Демографические </a:t>
            </a:r>
            <a:r>
              <a:rPr lang="ru-RU" sz="2400" dirty="0" smtClean="0"/>
              <a:t>показатели: </a:t>
            </a:r>
            <a:br>
              <a:rPr lang="ru-RU" sz="2400" dirty="0" smtClean="0"/>
            </a:br>
            <a:r>
              <a:rPr lang="ru-RU" sz="2400" dirty="0" smtClean="0"/>
              <a:t>динамика возрастного состава населения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922633"/>
              </p:ext>
            </p:extLst>
          </p:nvPr>
        </p:nvGraphicFramePr>
        <p:xfrm>
          <a:off x="533400" y="1340470"/>
          <a:ext cx="4398640" cy="4896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696634"/>
              </p:ext>
            </p:extLst>
          </p:nvPr>
        </p:nvGraphicFramePr>
        <p:xfrm>
          <a:off x="4745360" y="1340470"/>
          <a:ext cx="4398640" cy="4896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091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2956" cy="487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Демографические показатели:</a:t>
            </a:r>
            <a:br>
              <a:rPr lang="ru-RU" sz="2400" dirty="0" smtClean="0"/>
            </a:br>
            <a:r>
              <a:rPr lang="ru-RU" sz="2400" dirty="0" smtClean="0"/>
              <a:t>Перинатальная и младенческая смертность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781146"/>
              </p:ext>
            </p:extLst>
          </p:nvPr>
        </p:nvGraphicFramePr>
        <p:xfrm>
          <a:off x="1076794" y="1124744"/>
          <a:ext cx="7831460" cy="54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1401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52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632848" cy="487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Демографические показатели: </a:t>
            </a:r>
            <a:br>
              <a:rPr lang="ru-RU" sz="2400" dirty="0" smtClean="0"/>
            </a:br>
            <a:r>
              <a:rPr lang="ru-RU" sz="2400" dirty="0" smtClean="0"/>
              <a:t>рождаемость, смертность, естественный прирост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5598"/>
              </p:ext>
            </p:extLst>
          </p:nvPr>
        </p:nvGraphicFramePr>
        <p:xfrm>
          <a:off x="71941" y="1124744"/>
          <a:ext cx="9072059" cy="532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1" y="-171400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7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893" y="120135"/>
            <a:ext cx="6858000" cy="487363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/>
              <a:t>Общая смертность</a:t>
            </a:r>
            <a:endParaRPr lang="en-US" sz="2600" dirty="0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" y="-11243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96461" y="75852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Показатель общей смертности  на 100 тыс. среднегодового населения </a:t>
            </a:r>
            <a:r>
              <a:rPr lang="ru-RU" b="1" dirty="0" smtClean="0"/>
              <a:t>составил 457,3 (2018 г. – </a:t>
            </a:r>
            <a:r>
              <a:rPr lang="en-US" b="1" dirty="0" smtClean="0"/>
              <a:t>5</a:t>
            </a:r>
            <a:r>
              <a:rPr lang="ru-RU" b="1" dirty="0" smtClean="0"/>
              <a:t>18,2)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99262392"/>
              </p:ext>
            </p:extLst>
          </p:nvPr>
        </p:nvGraphicFramePr>
        <p:xfrm>
          <a:off x="4112277" y="1484784"/>
          <a:ext cx="4861048" cy="516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23528" y="5157192"/>
            <a:ext cx="363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Уровень общей смертности в сравнении с 2018 годом снизился на 11,7 %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144840340"/>
              </p:ext>
            </p:extLst>
          </p:nvPr>
        </p:nvGraphicFramePr>
        <p:xfrm>
          <a:off x="251520" y="1769468"/>
          <a:ext cx="41044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620539"/>
            <a:ext cx="7335440" cy="10081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/>
              <a:t>Исполнение Приказа </a:t>
            </a:r>
            <a:r>
              <a:rPr lang="ru-RU" sz="2200" dirty="0" err="1" smtClean="0"/>
              <a:t>Депздрава</a:t>
            </a:r>
            <a:r>
              <a:rPr lang="ru-RU" sz="2200" dirty="0" smtClean="0"/>
              <a:t> ХМАО-Югры </a:t>
            </a:r>
            <a:br>
              <a:rPr lang="ru-RU" sz="2200" dirty="0" smtClean="0"/>
            </a:br>
            <a:r>
              <a:rPr lang="ru-RU" sz="2200" dirty="0" smtClean="0"/>
              <a:t>от </a:t>
            </a:r>
            <a:r>
              <a:rPr lang="ru-RU" sz="2200" dirty="0"/>
              <a:t>13 ноября 2019 года № 1364 «Об утверждении целевых значений показателей реализации мероприятий региональных проектов, входящих в портфели проектов Ханты-Мансийского автономного округа - Югры «Здравоохранение» и «Демография» </a:t>
            </a:r>
            <a:endParaRPr lang="en-US" sz="2200" dirty="0"/>
          </a:p>
        </p:txBody>
      </p:sp>
      <p:graphicFrame>
        <p:nvGraphicFramePr>
          <p:cNvPr id="56399" name="Group 7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65676397"/>
              </p:ext>
            </p:extLst>
          </p:nvPr>
        </p:nvGraphicFramePr>
        <p:xfrm>
          <a:off x="611560" y="2348880"/>
          <a:ext cx="7776864" cy="4138302"/>
        </p:xfrm>
        <a:graphic>
          <a:graphicData uri="http://schemas.openxmlformats.org/drawingml/2006/table">
            <a:tbl>
              <a:tblPr/>
              <a:tblGrid>
                <a:gridCol w="3923900"/>
                <a:gridCol w="2052764"/>
                <a:gridCol w="1800200"/>
              </a:tblGrid>
              <a:tr h="668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 показатель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78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граждан, прошедших профилактические осмотры (всего)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43 179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53 727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31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граждан, прошедших дополнительную диспансеризацию и профилактические осмотры (взрослых)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21 438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22 603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31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граждан, прошедших периодические профосмотры (взрослое население)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71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граждан, прошедших профилактические осмотры (детей)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21 061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30 444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Дерево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4955</TotalTime>
  <Words>1978</Words>
  <Application>Microsoft Office PowerPoint</Application>
  <PresentationFormat>Экран (4:3)</PresentationFormat>
  <Paragraphs>577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Georgia</vt:lpstr>
      <vt:lpstr>Sylfaen</vt:lpstr>
      <vt:lpstr>Tahoma</vt:lpstr>
      <vt:lpstr>Times New Roman</vt:lpstr>
      <vt:lpstr>Trebuchet MS</vt:lpstr>
      <vt:lpstr>Wingdings</vt:lpstr>
      <vt:lpstr>Дерево</vt:lpstr>
      <vt:lpstr>Презентация PowerPoint</vt:lpstr>
      <vt:lpstr>Цели и задачи БУ «Сургутская городская клиническая поликлиника № 4»</vt:lpstr>
      <vt:lpstr>Цели и задачи БУ «Сургутская городская клиническая поликлиника № 4»</vt:lpstr>
      <vt:lpstr>Демографические показатели:  численность населения</vt:lpstr>
      <vt:lpstr>Демографические показатели:  динамика возрастного состава населения</vt:lpstr>
      <vt:lpstr>Демографические показатели: Перинатальная и младенческая смертность</vt:lpstr>
      <vt:lpstr>Демографические показатели:  рождаемость, смертность, естественный прирост</vt:lpstr>
      <vt:lpstr>Общая смертность</vt:lpstr>
      <vt:lpstr>Исполнение Приказа Депздрава ХМАО-Югры  от 13 ноября 2019 года № 1364 «Об утверждении целевых значений показателей реализации мероприятий региональных проектов, входящих в портфели проектов Ханты-Мансийского автономного округа - Югры «Здравоохранение» и «Демография» </vt:lpstr>
      <vt:lpstr>Исполнение Приказа Департамента здравоохранения Ханты-Мансийского автономного округа-Югры от 13 ноября 2019 года № 1364 «Об утверждении целевых значений показателей реализации мероприятий региональных проектов, входящих в портфели проектов Ханты-Мансийского автономного округа - Югры «Здравоохранение» и «Демография» </vt:lpstr>
      <vt:lpstr>Исполнение Приказа Департамента здравоохранения Ханты-Мансийского автономного округа-Югры от 13 ноября 2019 года № 1364 «Об утверждении целевых значений показателей реализации мероприятий региональных проектов, входящих в портфели проектов Ханты-Мансийского автономного округа - Югры «Здравоохранение» и «Демография» </vt:lpstr>
      <vt:lpstr>Смертность в трудоспособном возрасте</vt:lpstr>
      <vt:lpstr>Смертность на дому</vt:lpstr>
      <vt:lpstr>Детская смертность</vt:lpstr>
      <vt:lpstr>Общая заболеваемость</vt:lpstr>
      <vt:lpstr>Первичная заболеваемость</vt:lpstr>
      <vt:lpstr>Выполнение объемов медицинской помощи по ОМС</vt:lpstr>
      <vt:lpstr>Выполнение объемов государственного задания</vt:lpstr>
      <vt:lpstr>Работа дневного стационара</vt:lpstr>
      <vt:lpstr>Обслуживание ветеранов ВОВ</vt:lpstr>
      <vt:lpstr>Льготное лекарственное обеспечение</vt:lpstr>
      <vt:lpstr>Санаторно-курортное лечение</vt:lpstr>
      <vt:lpstr>Диспансеризация и профмедосмотры</vt:lpstr>
      <vt:lpstr>Диспансеризация определенных групп взрослого населения</vt:lpstr>
      <vt:lpstr>Школы здоровья</vt:lpstr>
      <vt:lpstr>Кадровое обеспечение</vt:lpstr>
      <vt:lpstr>Кадровое обеспечение</vt:lpstr>
      <vt:lpstr>Финансовые ресурсы</vt:lpstr>
      <vt:lpstr>Задачи на 2020 год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HOME</dc:creator>
  <dc:description>http://rusderm.ru - Ñïðàâî÷íèê äåðìàòîâåíåðîëîãà. _x000d_
Ìåäèöèíñêèå øàáëîíû äëÿ ïðåçåíòàöèé. _x000d_
Êíèãè è ïðåçåíòàöèè  ïî ìåäèöèíå.</dc:description>
  <cp:lastModifiedBy>Лукьянцева Анна Ивановна</cp:lastModifiedBy>
  <cp:revision>358</cp:revision>
  <cp:lastPrinted>2020-02-17T06:02:33Z</cp:lastPrinted>
  <dcterms:created xsi:type="dcterms:W3CDTF">2016-02-27T08:33:58Z</dcterms:created>
  <dcterms:modified xsi:type="dcterms:W3CDTF">2020-08-26T10:20:43Z</dcterms:modified>
</cp:coreProperties>
</file>