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2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3.xml" ContentType="application/vnd.openxmlformats-officedocument.drawingml.chart+xml"/>
  <Override PartName="/ppt/drawings/drawing1.xml" ContentType="application/vnd.openxmlformats-officedocument.drawingml.chartshapes+xml"/>
  <Override PartName="/ppt/notesSlides/notesSlide24.xml" ContentType="application/vnd.openxmlformats-officedocument.presentationml.notesSlide+xml"/>
  <Override PartName="/ppt/charts/chart14.xml" ContentType="application/vnd.openxmlformats-officedocument.drawingml.chart+xml"/>
  <Override PartName="/ppt/drawings/drawing2.xml" ContentType="application/vnd.openxmlformats-officedocument.drawingml.chartshapes+xml"/>
  <Override PartName="/ppt/notesSlides/notesSlide25.xml" ContentType="application/vnd.openxmlformats-officedocument.presentationml.notesSlide+xml"/>
  <Override PartName="/ppt/charts/chart15.xml" ContentType="application/vnd.openxmlformats-officedocument.drawingml.chart+xml"/>
  <Override PartName="/ppt/notesSlides/notesSlide26.xml" ContentType="application/vnd.openxmlformats-officedocument.presentationml.notesSlide+xml"/>
  <Override PartName="/ppt/charts/chart16.xml" ContentType="application/vnd.openxmlformats-officedocument.drawingml.chart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32"/>
  </p:notesMasterIdLst>
  <p:sldIdLst>
    <p:sldId id="256" r:id="rId2"/>
    <p:sldId id="283" r:id="rId3"/>
    <p:sldId id="284" r:id="rId4"/>
    <p:sldId id="285" r:id="rId5"/>
    <p:sldId id="286" r:id="rId6"/>
    <p:sldId id="287" r:id="rId7"/>
    <p:sldId id="288" r:id="rId8"/>
    <p:sldId id="259" r:id="rId9"/>
    <p:sldId id="272" r:id="rId10"/>
    <p:sldId id="290" r:id="rId11"/>
    <p:sldId id="307" r:id="rId12"/>
    <p:sldId id="257" r:id="rId13"/>
    <p:sldId id="263" r:id="rId14"/>
    <p:sldId id="308" r:id="rId15"/>
    <p:sldId id="291" r:id="rId16"/>
    <p:sldId id="304" r:id="rId17"/>
    <p:sldId id="261" r:id="rId18"/>
    <p:sldId id="277" r:id="rId19"/>
    <p:sldId id="292" r:id="rId20"/>
    <p:sldId id="301" r:id="rId21"/>
    <p:sldId id="294" r:id="rId22"/>
    <p:sldId id="299" r:id="rId23"/>
    <p:sldId id="303" r:id="rId24"/>
    <p:sldId id="295" r:id="rId25"/>
    <p:sldId id="309" r:id="rId26"/>
    <p:sldId id="310" r:id="rId27"/>
    <p:sldId id="297" r:id="rId28"/>
    <p:sldId id="311" r:id="rId29"/>
    <p:sldId id="300" r:id="rId30"/>
    <p:sldId id="275" r:id="rId31"/>
  </p:sldIdLst>
  <p:sldSz cx="9144000" cy="6858000" type="screen4x3"/>
  <p:notesSz cx="6761163" cy="99425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BD805"/>
    <a:srgbClr val="FF9999"/>
    <a:srgbClr val="FF7C80"/>
    <a:srgbClr val="FF9900"/>
    <a:srgbClr val="FFFF66"/>
    <a:srgbClr val="CCFF33"/>
    <a:srgbClr val="FFB13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7" autoAdjust="0"/>
    <p:restoredTop sz="75676" autoAdjust="0"/>
  </p:normalViewPr>
  <p:slideViewPr>
    <p:cSldViewPr>
      <p:cViewPr varScale="1">
        <p:scale>
          <a:sx n="74" d="100"/>
          <a:sy n="74" d="100"/>
        </p:scale>
        <p:origin x="-96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600" dirty="0"/>
              <a:t>Численность населения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0.12198173837558539"/>
          <c:y val="7.9143886455849535E-2"/>
          <c:w val="0.75284055067327738"/>
          <c:h val="0.8194531481158342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628333198382854E-2"/>
                  <c:y val="-1.730862067402615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108657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184298362983823E-2"/>
                  <c:y val="-1.7267925366735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1842983629838345E-2"/>
                  <c:y val="-3.18426314395744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Всего</c:v>
                </c:pt>
                <c:pt idx="1">
                  <c:v>Взрослые</c:v>
                </c:pt>
                <c:pt idx="2">
                  <c:v>Дети (0-17)</c:v>
                </c:pt>
              </c:strCache>
            </c:strRef>
          </c:cat>
          <c:val>
            <c:numRef>
              <c:f>Лист1!$B$2:$B$4</c:f>
              <c:numCache>
                <c:formatCode>0</c:formatCode>
                <c:ptCount val="3"/>
                <c:pt idx="0">
                  <c:v>111780</c:v>
                </c:pt>
                <c:pt idx="1">
                  <c:v>90221</c:v>
                </c:pt>
                <c:pt idx="2">
                  <c:v>21559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6700187738085599E-3"/>
                  <c:y val="-5.3928418304556351E-2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 smtClean="0"/>
                      <a:t>111780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2076930246921717E-2"/>
                  <c:y val="-5.38470276899742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4347922694579828E-2"/>
                  <c:y val="-5.13163967564875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Всего</c:v>
                </c:pt>
                <c:pt idx="1">
                  <c:v>Взрослые</c:v>
                </c:pt>
                <c:pt idx="2">
                  <c:v>Дети (0-17)</c:v>
                </c:pt>
              </c:strCache>
            </c:strRef>
          </c:cat>
          <c:val>
            <c:numRef>
              <c:f>Лист1!$C$2:$C$4</c:f>
              <c:numCache>
                <c:formatCode>0</c:formatCode>
                <c:ptCount val="3"/>
                <c:pt idx="0">
                  <c:v>117272</c:v>
                </c:pt>
                <c:pt idx="1">
                  <c:v>93193</c:v>
                </c:pt>
                <c:pt idx="2">
                  <c:v>24079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Всего</c:v>
                </c:pt>
                <c:pt idx="1">
                  <c:v>Взрослые</c:v>
                </c:pt>
                <c:pt idx="2">
                  <c:v>Дети (0-17)</c:v>
                </c:pt>
              </c:strCache>
            </c:strRef>
          </c:cat>
          <c:val>
            <c:numRef>
              <c:f>Лист1!$D$2:$D$4</c:f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9219695928324349E-2"/>
                  <c:y val="-1.95956583700314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9605834756590132E-2"/>
                  <c:y val="-3.18426314395743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419455809257886E-2"/>
                  <c:y val="-3.91909310025530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Всего</c:v>
                </c:pt>
                <c:pt idx="1">
                  <c:v>Взрослые</c:v>
                </c:pt>
                <c:pt idx="2">
                  <c:v>Дети (0-17)</c:v>
                </c:pt>
              </c:strCache>
            </c:strRef>
          </c:cat>
          <c:val>
            <c:numRef>
              <c:f>Лист1!$E$2:$E$4</c:f>
              <c:numCache>
                <c:formatCode>0</c:formatCode>
                <c:ptCount val="3"/>
                <c:pt idx="0">
                  <c:v>122233</c:v>
                </c:pt>
                <c:pt idx="1">
                  <c:v>95506</c:v>
                </c:pt>
                <c:pt idx="2">
                  <c:v>26727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27468032"/>
        <c:axId val="227469568"/>
        <c:axId val="0"/>
      </c:bar3DChart>
      <c:catAx>
        <c:axId val="2274680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27469568"/>
        <c:crosses val="autoZero"/>
        <c:auto val="1"/>
        <c:lblAlgn val="ctr"/>
        <c:lblOffset val="100"/>
        <c:tickLblSkip val="1"/>
        <c:noMultiLvlLbl val="0"/>
      </c:catAx>
      <c:valAx>
        <c:axId val="227469568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2274680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ru-RU" sz="2000" dirty="0"/>
              <a:t>Структура заболеваемости</a:t>
            </a:r>
          </a:p>
        </c:rich>
      </c:tx>
      <c:layout>
        <c:manualLayout>
          <c:xMode val="edge"/>
          <c:yMode val="edge"/>
          <c:x val="0.15177984317902668"/>
          <c:y val="6.6425918382182494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768228924340295"/>
          <c:y val="0"/>
          <c:w val="0.70056754791327425"/>
          <c:h val="0.8405778987519905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заболеваемости</c:v>
                </c:pt>
              </c:strCache>
            </c:strRef>
          </c:tx>
          <c:explosion val="26"/>
          <c:dLbls>
            <c:dLbl>
              <c:idx val="0"/>
              <c:layout>
                <c:manualLayout>
                  <c:x val="2.1824197308650147E-2"/>
                  <c:y val="-8.8208648970416175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3223641967940516E-2"/>
                  <c:y val="2.455025573290210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3019269003240455E-3"/>
                  <c:y val="1.216840104185954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0102721386495298E-3"/>
                  <c:y val="-1.404946254746732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99083511782273E-2"/>
                  <c:y val="3.283208587248879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6936270465202793E-2"/>
                  <c:y val="-2.24035463823635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7.5142883287332235E-2"/>
                  <c:y val="-9.5188326125629392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Лист1!$A$2:$A$10</c:f>
              <c:strCache>
                <c:ptCount val="9"/>
                <c:pt idx="0">
                  <c:v>Болезни органов дыхания</c:v>
                </c:pt>
                <c:pt idx="1">
                  <c:v>Болезни мочеполовой системы</c:v>
                </c:pt>
                <c:pt idx="2">
                  <c:v>Болезни кожи и подкожной клетчатки</c:v>
                </c:pt>
                <c:pt idx="3">
                  <c:v>Болезни глаза и его придаточного аппарата</c:v>
                </c:pt>
                <c:pt idx="4">
                  <c:v>Инфекционные и паразитарные болезни</c:v>
                </c:pt>
                <c:pt idx="5">
                  <c:v>Болезни системы кровообращения</c:v>
                </c:pt>
                <c:pt idx="6">
                  <c:v>Эндокринные заболевания</c:v>
                </c:pt>
                <c:pt idx="7">
                  <c:v>Болезни органов пищеварения</c:v>
                </c:pt>
                <c:pt idx="8">
                  <c:v>Прочие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 formatCode="General">
                  <c:v>56.4</c:v>
                </c:pt>
                <c:pt idx="1">
                  <c:v>6.5</c:v>
                </c:pt>
                <c:pt idx="2" formatCode="General">
                  <c:v>6.2</c:v>
                </c:pt>
                <c:pt idx="3" formatCode="General">
                  <c:v>4.7</c:v>
                </c:pt>
                <c:pt idx="4" formatCode="General">
                  <c:v>4.0999999999999996</c:v>
                </c:pt>
                <c:pt idx="5">
                  <c:v>3</c:v>
                </c:pt>
                <c:pt idx="6" formatCode="General">
                  <c:v>2.8</c:v>
                </c:pt>
                <c:pt idx="7" formatCode="General">
                  <c:v>2.5</c:v>
                </c:pt>
                <c:pt idx="8" formatCode="General">
                  <c:v>13.8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"/>
          <c:y val="0.64135620733498744"/>
          <c:w val="1"/>
          <c:h val="0.35864379266501251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rgbClr val="7030A0"/>
                </a:solidFill>
              </a:ln>
            </c:spPr>
          </c:marker>
          <c:dLbls>
            <c:dLbl>
              <c:idx val="0"/>
              <c:layout>
                <c:manualLayout>
                  <c:x val="-7.3909755051802459E-2"/>
                  <c:y val="5.55427124175935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22063054345912844"/>
                  <c:y val="1.42324428293723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8828991925865802E-2"/>
                  <c:y val="8.14902931418706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0341329239467228E-2"/>
                  <c:y val="-4.96027871298343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656.6</c:v>
                </c:pt>
                <c:pt idx="1">
                  <c:v>705.9</c:v>
                </c:pt>
                <c:pt idx="2">
                  <c:v>677.8</c:v>
                </c:pt>
                <c:pt idx="3" formatCode="0.0">
                  <c:v>685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7677312"/>
        <c:axId val="227678848"/>
      </c:lineChart>
      <c:catAx>
        <c:axId val="227677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27678848"/>
        <c:crosses val="autoZero"/>
        <c:auto val="1"/>
        <c:lblAlgn val="ctr"/>
        <c:lblOffset val="100"/>
        <c:noMultiLvlLbl val="0"/>
      </c:catAx>
      <c:valAx>
        <c:axId val="2276788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276773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900"/>
            </a:pPr>
            <a:r>
              <a:rPr lang="ru-RU" sz="1900" dirty="0"/>
              <a:t>Результаты диспансеризации определенных групп взрослого населения</a:t>
            </a:r>
          </a:p>
        </c:rich>
      </c:tx>
      <c:layout>
        <c:manualLayout>
          <c:xMode val="edge"/>
          <c:yMode val="edge"/>
          <c:x val="0.10014112101381155"/>
          <c:y val="2.212759348458802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4349374502856317E-2"/>
          <c:y val="0.28907832366006841"/>
          <c:w val="0.62501666561211944"/>
          <c:h val="0.6702967519685039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Результаты диспансеризации определенных групп взрослого населения</c:v>
                </c:pt>
              </c:strCache>
            </c:strRef>
          </c:tx>
          <c:explosion val="26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FFFF66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I группа здоровья</c:v>
                </c:pt>
                <c:pt idx="1">
                  <c:v>II группа здоровья</c:v>
                </c:pt>
                <c:pt idx="2">
                  <c:v>III группа здоровья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0.45200000000000001</c:v>
                </c:pt>
                <c:pt idx="1">
                  <c:v>0.17599999999999999</c:v>
                </c:pt>
                <c:pt idx="2">
                  <c:v>0.372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Результаты диспансеризации определенных групп взрослого населения</a:t>
            </a:r>
          </a:p>
        </c:rich>
      </c:tx>
      <c:layout>
        <c:manualLayout>
          <c:xMode val="edge"/>
          <c:yMode val="edge"/>
          <c:x val="0.10014112101381155"/>
          <c:y val="2.212759348458802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4349374502856317E-2"/>
          <c:y val="0.28907832366006841"/>
          <c:w val="0.62501666561211944"/>
          <c:h val="0.67029675196850391"/>
        </c:manualLayout>
      </c:layout>
      <c:pie3DChart>
        <c:varyColors val="1"/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6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Результаты диспансеризации определенных групп взрослого населения</a:t>
            </a:r>
          </a:p>
        </c:rich>
      </c:tx>
      <c:layout>
        <c:manualLayout>
          <c:xMode val="edge"/>
          <c:yMode val="edge"/>
          <c:x val="0.10014112101381155"/>
          <c:y val="2.212759348458802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4349374502856317E-2"/>
          <c:y val="0.28907832366006841"/>
          <c:w val="0.62501666561211944"/>
          <c:h val="0.67029675196850391"/>
        </c:manualLayout>
      </c:layout>
      <c:pie3DChart>
        <c:varyColors val="1"/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6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1600">
                <a:solidFill>
                  <a:schemeClr val="accent1">
                    <a:lumMod val="75000"/>
                  </a:schemeClr>
                </a:solidFill>
              </a:defRPr>
            </a:pPr>
            <a:r>
              <a:rPr lang="ru-RU" sz="1800" dirty="0"/>
              <a:t>Исполнение плана финансово-хозяйственной деятельности по расходам за счет всех источников  в </a:t>
            </a:r>
            <a:r>
              <a:rPr lang="ru-RU" sz="1800" dirty="0" smtClean="0"/>
              <a:t>2016 </a:t>
            </a:r>
            <a:r>
              <a:rPr lang="ru-RU" sz="1800" dirty="0"/>
              <a:t>году (тыс. руб.)</a:t>
            </a:r>
          </a:p>
        </c:rich>
      </c:tx>
      <c:layout>
        <c:manualLayout>
          <c:xMode val="edge"/>
          <c:yMode val="edge"/>
          <c:x val="0.14981537690780689"/>
          <c:y val="2.5167182588405095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857001640516552"/>
          <c:y val="0.1912444957109275"/>
          <c:w val="0.53039745034099706"/>
          <c:h val="0.4830142159902435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Исполнение плана финансово-хозяйственной деятельности по расходам за счет всех источников  в 2015 году (тыс. руб.)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9.6110914300926733E-4"/>
                  <c:y val="-1.539045876438050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3.4911477341092019E-2"/>
                  <c:y val="-2.125206733377315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Субсидия на выполнение государственного задания </c:v>
                </c:pt>
                <c:pt idx="1">
                  <c:v>Расходы за счет средств ОМС </c:v>
                </c:pt>
                <c:pt idx="2">
                  <c:v>Субсидии на иные цели  </c:v>
                </c:pt>
                <c:pt idx="3">
                  <c:v>Родовые сертификаты</c:v>
                </c:pt>
                <c:pt idx="4">
                  <c:v>Расходы за счет средств от приносящей доход деятельности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55799.7</c:v>
                </c:pt>
                <c:pt idx="1">
                  <c:v>740251.9</c:v>
                </c:pt>
                <c:pt idx="2">
                  <c:v>7100</c:v>
                </c:pt>
                <c:pt idx="3">
                  <c:v>7154.3</c:v>
                </c:pt>
                <c:pt idx="4">
                  <c:v>59863.1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Субсидия на выполнение государственного задания </c:v>
                </c:pt>
                <c:pt idx="1">
                  <c:v>Расходы за счет средств ОМС </c:v>
                </c:pt>
                <c:pt idx="2">
                  <c:v>Субсидии на иные цели  </c:v>
                </c:pt>
                <c:pt idx="3">
                  <c:v>Родовые сертификаты</c:v>
                </c:pt>
                <c:pt idx="4">
                  <c:v>Расходы за счет средств от приносящей доход деятельности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5"/>
        <c:delete val="1"/>
      </c:legendEntry>
      <c:layout>
        <c:manualLayout>
          <c:xMode val="edge"/>
          <c:yMode val="edge"/>
          <c:x val="7.7554275939989885E-3"/>
          <c:y val="0.67837711305663195"/>
          <c:w val="0.98175359970485443"/>
          <c:h val="0.23834956787253908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врачи </c:v>
                </c:pt>
                <c:pt idx="1">
                  <c:v>средние медицинские работники</c:v>
                </c:pt>
                <c:pt idx="2">
                  <c:v>младший медперсонал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78789</c:v>
                </c:pt>
                <c:pt idx="1">
                  <c:v>47596</c:v>
                </c:pt>
                <c:pt idx="2">
                  <c:v>33002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врачи </c:v>
                </c:pt>
                <c:pt idx="1">
                  <c:v>средние медицинские работники</c:v>
                </c:pt>
                <c:pt idx="2">
                  <c:v>младший медперсонал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врачи </c:v>
                </c:pt>
                <c:pt idx="1">
                  <c:v>средние медицинские работники</c:v>
                </c:pt>
                <c:pt idx="2">
                  <c:v>младший медперсонал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5694336"/>
        <c:axId val="235956864"/>
        <c:axId val="0"/>
      </c:bar3DChart>
      <c:catAx>
        <c:axId val="2356943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35956864"/>
        <c:crosses val="autoZero"/>
        <c:auto val="1"/>
        <c:lblAlgn val="ctr"/>
        <c:lblOffset val="100"/>
        <c:noMultiLvlLbl val="0"/>
      </c:catAx>
      <c:valAx>
        <c:axId val="2359568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356943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Возрастной состав населения в </a:t>
            </a:r>
            <a:r>
              <a:rPr lang="ru-RU" dirty="0" smtClean="0"/>
              <a:t>20</a:t>
            </a:r>
            <a:r>
              <a:rPr lang="en-US" dirty="0" smtClean="0"/>
              <a:t>17</a:t>
            </a:r>
            <a:r>
              <a:rPr lang="en-US" baseline="0" dirty="0" smtClean="0"/>
              <a:t> </a:t>
            </a:r>
            <a:r>
              <a:rPr lang="ru-RU" dirty="0" smtClean="0"/>
              <a:t>году</a:t>
            </a:r>
            <a:endParaRPr lang="ru-RU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368613806995055"/>
          <c:y val="0.14544402768076656"/>
          <c:w val="0.62478422755295127"/>
          <c:h val="0.6204796825142849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Возрастной состав населения в 2015 году</c:v>
                </c:pt>
              </c:strCache>
            </c:strRef>
          </c:tx>
          <c:explosion val="25"/>
          <c:dPt>
            <c:idx val="2"/>
            <c:bubble3D val="0"/>
            <c:spPr>
              <a:solidFill>
                <a:schemeClr val="accent5"/>
              </a:solidFill>
            </c:spPr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Трудоспособное население</c:v>
                </c:pt>
                <c:pt idx="1">
                  <c:v>Население старше трудоспособного возраста</c:v>
                </c:pt>
                <c:pt idx="2">
                  <c:v>Дети (0-14 лет)</c:v>
                </c:pt>
                <c:pt idx="3">
                  <c:v>Подростки (15-17 лет)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0.61899999999999999</c:v>
                </c:pt>
                <c:pt idx="1">
                  <c:v>0.16200000000000001</c:v>
                </c:pt>
                <c:pt idx="2">
                  <c:v>0.19600000000000001</c:v>
                </c:pt>
                <c:pt idx="3">
                  <c:v>2.3E-2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2.3009216871146928E-2"/>
          <c:y val="0.73011564960629927"/>
          <c:w val="0.84830861258621737"/>
          <c:h val="0.2698843503937007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b="0" dirty="0" smtClean="0"/>
              <a:t>на 1000 родившихся</a:t>
            </a:r>
            <a:endParaRPr lang="ru-RU" sz="1800" b="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2010376609900504E-2"/>
          <c:y val="0.11733083169291339"/>
          <c:w val="0.87917560886284563"/>
          <c:h val="0.6210197260498687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Мертворождаемость</c:v>
                </c:pt>
              </c:strCache>
            </c:strRef>
          </c:tx>
          <c:spPr>
            <a:ln w="57150"/>
          </c:spPr>
          <c:marker>
            <c:spPr>
              <a:ln w="57150"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1.57</c:v>
                </c:pt>
                <c:pt idx="1">
                  <c:v>1.43</c:v>
                </c:pt>
                <c:pt idx="2">
                  <c:v>2.02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Ранняя неонатальная смертность</c:v>
                </c:pt>
              </c:strCache>
            </c:strRef>
          </c:tx>
          <c:spPr>
            <a:ln w="57150"/>
          </c:spPr>
          <c:marker>
            <c:spPr>
              <a:ln w="57150"/>
            </c:spPr>
          </c:marker>
          <c:dLbls>
            <c:dLbl>
              <c:idx val="0"/>
              <c:layout>
                <c:manualLayout>
                  <c:x val="-3.9532220045815213E-2"/>
                  <c:y val="4.60863558096109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9262206536201426E-2"/>
                  <c:y val="4.88178005890457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1.05</c:v>
                </c:pt>
                <c:pt idx="1">
                  <c:v>0.96</c:v>
                </c:pt>
                <c:pt idx="2">
                  <c:v>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Перинатальная смертность</c:v>
                </c:pt>
              </c:strCache>
            </c:strRef>
          </c:tx>
          <c:spPr>
            <a:ln w="57150"/>
          </c:spPr>
          <c:marker>
            <c:spPr>
              <a:ln w="57150"/>
            </c:spPr>
          </c:marker>
          <c:dLbls>
            <c:dLbl>
              <c:idx val="2"/>
              <c:delete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2.63</c:v>
                </c:pt>
                <c:pt idx="1">
                  <c:v>2.39</c:v>
                </c:pt>
                <c:pt idx="2">
                  <c:v>2.02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Младенческая смертность</c:v>
                </c:pt>
              </c:strCache>
            </c:strRef>
          </c:tx>
          <c:spPr>
            <a:ln w="57150"/>
          </c:spPr>
          <c:marker>
            <c:spPr>
              <a:ln w="57150"/>
            </c:spPr>
          </c:marker>
          <c:dLbls>
            <c:dLbl>
              <c:idx val="2"/>
              <c:delete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4.74</c:v>
                </c:pt>
                <c:pt idx="1">
                  <c:v>3.84</c:v>
                </c:pt>
                <c:pt idx="2">
                  <c:v>2.02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23815168"/>
        <c:axId val="223816704"/>
      </c:lineChart>
      <c:catAx>
        <c:axId val="223815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23816704"/>
        <c:crosses val="autoZero"/>
        <c:auto val="1"/>
        <c:lblAlgn val="ctr"/>
        <c:lblOffset val="100"/>
        <c:noMultiLvlLbl val="0"/>
      </c:catAx>
      <c:valAx>
        <c:axId val="2238167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238151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0071415491668106E-4"/>
          <c:y val="0.84489501573699322"/>
          <c:w val="0.94873649514740888"/>
          <c:h val="0.13592701579549352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spPr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indent="0" algn="l">
              <a:buFontTx/>
              <a:buNone/>
              <a:defRPr/>
            </a:pPr>
            <a:r>
              <a:rPr lang="ru-RU" sz="1600" b="0" baseline="0" dirty="0" smtClean="0">
                <a:latin typeface="Times New Roman" pitchFamily="18" charset="0"/>
                <a:cs typeface="Times New Roman" pitchFamily="18" charset="0"/>
              </a:rPr>
              <a:t>* - на 1000 населения</a:t>
            </a:r>
          </a:p>
          <a:p>
            <a:pPr marL="0" indent="0" algn="l">
              <a:buFontTx/>
              <a:buNone/>
              <a:defRPr/>
            </a:pPr>
            <a:r>
              <a:rPr lang="ru-RU" sz="1600" b="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3.5779701488713823E-2"/>
          <c:y val="0.90324643654615433"/>
        </c:manualLayout>
      </c:layout>
      <c:overlay val="0"/>
      <c:spPr>
        <a:noFill/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773766142019722"/>
          <c:y val="4.6355628724861785E-2"/>
          <c:w val="0.74873046244765062"/>
          <c:h val="0.704717437349511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4411019802716721E-2"/>
                  <c:y val="-3.09820677443272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5026196220157615E-2"/>
                  <c:y val="-2.38323598033286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5026196220157729E-2"/>
                  <c:y val="-2.38323598033286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Рождаемость *</c:v>
                </c:pt>
                <c:pt idx="1">
                  <c:v>общая смертность *</c:v>
                </c:pt>
                <c:pt idx="2">
                  <c:v>Естественный прирост *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16.399999999999999</c:v>
                </c:pt>
                <c:pt idx="1">
                  <c:v>5.2</c:v>
                </c:pt>
                <c:pt idx="2">
                  <c:v>11.2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8675518573559732E-17"/>
                  <c:y val="-3.33653037246600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5696221772808131E-4"/>
                  <c:y val="-1.19161799016643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1282745275197019E-3"/>
                  <c:y val="-4.05150116656586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Рождаемость *</c:v>
                </c:pt>
                <c:pt idx="1">
                  <c:v>общая смертность *</c:v>
                </c:pt>
                <c:pt idx="2">
                  <c:v>Естественный прирост *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17.2</c:v>
                </c:pt>
                <c:pt idx="1">
                  <c:v>5.3</c:v>
                </c:pt>
                <c:pt idx="2">
                  <c:v>11.9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9012111803946602E-2"/>
                  <c:y val="-5.24313792236993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2020314241783481E-2"/>
                  <c:y val="-2.6215595783661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0576255070651545E-2"/>
                  <c:y val="-1.66826518623300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Рождаемость *</c:v>
                </c:pt>
                <c:pt idx="1">
                  <c:v>общая смертность *</c:v>
                </c:pt>
                <c:pt idx="2">
                  <c:v>Естественный прирост *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18.2</c:v>
                </c:pt>
                <c:pt idx="1">
                  <c:v>4.8</c:v>
                </c:pt>
                <c:pt idx="2">
                  <c:v>13.4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441101980271672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659033348391746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4411019802716721E-2"/>
                  <c:y val="-7.14989559737503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Рождаемость *</c:v>
                </c:pt>
                <c:pt idx="1">
                  <c:v>общая смертность *</c:v>
                </c:pt>
                <c:pt idx="2">
                  <c:v>Естественный прирост *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16.399999999999999</c:v>
                </c:pt>
                <c:pt idx="1">
                  <c:v>5.6</c:v>
                </c:pt>
                <c:pt idx="2">
                  <c:v>10.8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5385472"/>
        <c:axId val="225403648"/>
        <c:axId val="0"/>
      </c:bar3DChart>
      <c:catAx>
        <c:axId val="2253854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25403648"/>
        <c:crosses val="autoZero"/>
        <c:auto val="1"/>
        <c:lblAlgn val="ctr"/>
        <c:lblOffset val="100"/>
        <c:tickLblSkip val="1"/>
        <c:noMultiLvlLbl val="0"/>
      </c:catAx>
      <c:valAx>
        <c:axId val="2254036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225385472"/>
        <c:crossesAt val="1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690528371620202"/>
          <c:y val="0"/>
          <c:w val="0.69647794887879122"/>
          <c:h val="0.786048111554303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9.6517506449422565E-3"/>
                  <c:y val="-0.1379288413193861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1304851141006058E-2"/>
                  <c:y val="-1.667446764030809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6191169467487256E-2"/>
                  <c:y val="7.464417422837650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4030840446374004E-2"/>
                  <c:y val="-1.982453672814632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7122238639664453E-2"/>
                  <c:y val="-6.223997950199083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0445241404060193E-2"/>
                  <c:y val="-7.455896174762766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Лист1!$A$2:$A$12</c:f>
              <c:strCache>
                <c:ptCount val="11"/>
                <c:pt idx="0">
                  <c:v>Болезни  системы кровообращения</c:v>
                </c:pt>
                <c:pt idx="1">
                  <c:v>Новообразования </c:v>
                </c:pt>
                <c:pt idx="2">
                  <c:v>Внешние причины </c:v>
                </c:pt>
                <c:pt idx="3">
                  <c:v>Инфекционные и паразитарные заболевания </c:v>
                </c:pt>
                <c:pt idx="4">
                  <c:v>болезни органов пищеварения</c:v>
                </c:pt>
                <c:pt idx="5">
                  <c:v>другие симптомы и признаки </c:v>
                </c:pt>
                <c:pt idx="6">
                  <c:v>болезни эндокринной системы </c:v>
                </c:pt>
                <c:pt idx="7">
                  <c:v>болезни органов дыхания </c:v>
                </c:pt>
                <c:pt idx="8">
                  <c:v>болезни мочеполовой системы </c:v>
                </c:pt>
                <c:pt idx="9">
                  <c:v>болезни нервной системы </c:v>
                </c:pt>
                <c:pt idx="10">
                  <c:v>прочие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 formatCode="0.0">
                  <c:v>47.3</c:v>
                </c:pt>
                <c:pt idx="1">
                  <c:v>21.1</c:v>
                </c:pt>
                <c:pt idx="2">
                  <c:v>8.3000000000000007</c:v>
                </c:pt>
                <c:pt idx="3">
                  <c:v>5.6</c:v>
                </c:pt>
                <c:pt idx="4">
                  <c:v>4.4000000000000004</c:v>
                </c:pt>
                <c:pt idx="5">
                  <c:v>2.7</c:v>
                </c:pt>
                <c:pt idx="6" formatCode="0.0">
                  <c:v>2.7</c:v>
                </c:pt>
                <c:pt idx="7">
                  <c:v>2.7</c:v>
                </c:pt>
                <c:pt idx="8">
                  <c:v>2.2000000000000002</c:v>
                </c:pt>
                <c:pt idx="9">
                  <c:v>1.2</c:v>
                </c:pt>
                <c:pt idx="10">
                  <c:v>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"/>
          <c:y val="0.61238203682870884"/>
          <c:w val="1"/>
          <c:h val="0.38761796317129116"/>
        </c:manualLayout>
      </c:layout>
      <c:overlay val="0"/>
      <c:txPr>
        <a:bodyPr/>
        <a:lstStyle/>
        <a:p>
          <a:pPr>
            <a:defRPr sz="1400" b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278022803623355"/>
          <c:y val="0"/>
          <c:w val="0.71060300455875969"/>
          <c:h val="0.8021949160900394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9.6517506449422565E-3"/>
                  <c:y val="-0.1379288413193861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5061296624500973"/>
                  <c:y val="-3.512799318091375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6191169467487256E-2"/>
                  <c:y val="7.464417422837650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4030840446374004E-2"/>
                  <c:y val="-1.982453672814632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7.9023198642956594E-2"/>
                  <c:y val="-1.6393850544242782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16131017491527283"/>
                  <c:y val="-4.60931289133143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1047817762313128"/>
                  <c:y val="-6.436575178228182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0445241404060193E-2"/>
                  <c:y val="-7.455896174762766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Лист1!$A$2:$A$11</c:f>
              <c:strCache>
                <c:ptCount val="10"/>
                <c:pt idx="0">
                  <c:v>Болезни  системы кровообращения</c:v>
                </c:pt>
                <c:pt idx="1">
                  <c:v>Новообразования </c:v>
                </c:pt>
                <c:pt idx="2">
                  <c:v>Внешние причины </c:v>
                </c:pt>
                <c:pt idx="3">
                  <c:v>Инфекционные и паразитарные заболевания </c:v>
                </c:pt>
                <c:pt idx="4">
                  <c:v>болезни органов пищеварения</c:v>
                </c:pt>
                <c:pt idx="5">
                  <c:v>другие симптомы и признаки </c:v>
                </c:pt>
                <c:pt idx="6">
                  <c:v>болезни органов дыхания </c:v>
                </c:pt>
                <c:pt idx="7">
                  <c:v>болезни эндокринной системы </c:v>
                </c:pt>
                <c:pt idx="8">
                  <c:v>болезни нервной системы </c:v>
                </c:pt>
                <c:pt idx="9">
                  <c:v>прочие</c:v>
                </c:pt>
              </c:strCache>
            </c:strRef>
          </c:cat>
          <c:val>
            <c:numRef>
              <c:f>Лист1!$B$2:$B$11</c:f>
              <c:numCache>
                <c:formatCode>0.0</c:formatCode>
                <c:ptCount val="10"/>
                <c:pt idx="0">
                  <c:v>40.4</c:v>
                </c:pt>
                <c:pt idx="1">
                  <c:v>16</c:v>
                </c:pt>
                <c:pt idx="2">
                  <c:v>16</c:v>
                </c:pt>
                <c:pt idx="3" formatCode="General">
                  <c:v>15.1</c:v>
                </c:pt>
                <c:pt idx="4" formatCode="General">
                  <c:v>6.2</c:v>
                </c:pt>
                <c:pt idx="5" formatCode="General">
                  <c:v>2.7</c:v>
                </c:pt>
                <c:pt idx="6" formatCode="General">
                  <c:v>1.3</c:v>
                </c:pt>
                <c:pt idx="7">
                  <c:v>0.9</c:v>
                </c:pt>
                <c:pt idx="8" formatCode="General">
                  <c:v>0.9</c:v>
                </c:pt>
                <c:pt idx="9" formatCode="General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"/>
          <c:y val="0.61238203682870884"/>
          <c:w val="1"/>
          <c:h val="0.38761796317129116"/>
        </c:manualLayout>
      </c:layout>
      <c:overlay val="0"/>
      <c:txPr>
        <a:bodyPr/>
        <a:lstStyle/>
        <a:p>
          <a:pPr>
            <a:defRPr sz="1400" b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-5.6306422804189904E-2"/>
                  <c:y val="-6.37750120240726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7642679145312837"/>
                  <c:y val="5.31458433533939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8828991925865802E-2"/>
                  <c:y val="8.14902931418706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0341329239467228E-2"/>
                  <c:y val="-4.96027871298343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323.60000000000002</c:v>
                </c:pt>
                <c:pt idx="1">
                  <c:v>289.8</c:v>
                </c:pt>
                <c:pt idx="2">
                  <c:v>267.5</c:v>
                </c:pt>
                <c:pt idx="3">
                  <c:v>304.2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6927744"/>
        <c:axId val="226929280"/>
      </c:lineChart>
      <c:catAx>
        <c:axId val="22692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26929280"/>
        <c:crosses val="autoZero"/>
        <c:auto val="1"/>
        <c:lblAlgn val="ctr"/>
        <c:lblOffset val="100"/>
        <c:noMultiLvlLbl val="0"/>
      </c:catAx>
      <c:valAx>
        <c:axId val="22692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22692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ru-RU" sz="2000" dirty="0"/>
              <a:t>Структура заболеваемости</a:t>
            </a:r>
          </a:p>
        </c:rich>
      </c:tx>
      <c:layout>
        <c:manualLayout>
          <c:xMode val="edge"/>
          <c:yMode val="edge"/>
          <c:x val="0.15177984317902668"/>
          <c:y val="6.6425918382182494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768228924340295"/>
          <c:y val="0"/>
          <c:w val="0.70056754791327425"/>
          <c:h val="0.8405778987519905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заболеваемости</c:v>
                </c:pt>
              </c:strCache>
            </c:strRef>
          </c:tx>
          <c:explosion val="26"/>
          <c:dLbls>
            <c:dLbl>
              <c:idx val="0"/>
              <c:layout>
                <c:manualLayout>
                  <c:x val="2.1824197308650147E-2"/>
                  <c:y val="-8.8208648970416175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3395972474013259E-2"/>
                  <c:y val="-5.9333256524309371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6522537186992112"/>
                  <c:y val="1.434579971224055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0102721386495298E-3"/>
                  <c:y val="-1.404946254746732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99083511782273E-2"/>
                  <c:y val="3.283208587248879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6936270465202793E-2"/>
                  <c:y val="-2.24035463823635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7.5142883287332235E-2"/>
                  <c:y val="-9.5188326125629392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Лист1!$A$2:$A$10</c:f>
              <c:strCache>
                <c:ptCount val="9"/>
                <c:pt idx="0">
                  <c:v>Болезни органов дыхания</c:v>
                </c:pt>
                <c:pt idx="1">
                  <c:v>Болезни системы кровообращения</c:v>
                </c:pt>
                <c:pt idx="2">
                  <c:v>Болезни мочеполовой системы</c:v>
                </c:pt>
                <c:pt idx="3">
                  <c:v>Болезни костно-мышечной системы</c:v>
                </c:pt>
                <c:pt idx="4">
                  <c:v>Болезни эндокринной системы</c:v>
                </c:pt>
                <c:pt idx="5">
                  <c:v>Инфекционные и паразитарные болезни</c:v>
                </c:pt>
                <c:pt idx="6">
                  <c:v>Болезни органов пищеварения</c:v>
                </c:pt>
                <c:pt idx="7">
                  <c:v>Болезни глаза и его придаточного аппарата</c:v>
                </c:pt>
                <c:pt idx="8">
                  <c:v>Прочие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34.5</c:v>
                </c:pt>
                <c:pt idx="1">
                  <c:v>10.6</c:v>
                </c:pt>
                <c:pt idx="2" formatCode="0.0">
                  <c:v>10</c:v>
                </c:pt>
                <c:pt idx="3">
                  <c:v>7.3</c:v>
                </c:pt>
                <c:pt idx="4">
                  <c:v>7.1</c:v>
                </c:pt>
                <c:pt idx="5">
                  <c:v>5.7</c:v>
                </c:pt>
                <c:pt idx="6">
                  <c:v>5.4</c:v>
                </c:pt>
                <c:pt idx="7" formatCode="0.0">
                  <c:v>5</c:v>
                </c:pt>
                <c:pt idx="8">
                  <c:v>14.4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"/>
          <c:y val="0.64135620733498744"/>
          <c:w val="1"/>
          <c:h val="0.35864379266501251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marker>
            <c:spPr>
              <a:solidFill>
                <a:schemeClr val="accent2">
                  <a:lumMod val="60000"/>
                  <a:lumOff val="40000"/>
                </a:schemeClr>
              </a:solidFill>
            </c:spPr>
          </c:marker>
          <c:dLbls>
            <c:dLbl>
              <c:idx val="0"/>
              <c:layout>
                <c:manualLayout>
                  <c:x val="-7.3909755051802459E-2"/>
                  <c:y val="5.55427124175935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7642706258062371"/>
                  <c:y val="-5.89406081421951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8828991925865802E-2"/>
                  <c:y val="8.14902931418706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0341329239467228E-2"/>
                  <c:y val="-4.96027871298343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1121.5999999999999</c:v>
                </c:pt>
                <c:pt idx="1">
                  <c:v>1196.7</c:v>
                </c:pt>
                <c:pt idx="2">
                  <c:v>1205.2</c:v>
                </c:pt>
                <c:pt idx="3">
                  <c:v>1206.0999999999999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7275136"/>
        <c:axId val="227276672"/>
      </c:lineChart>
      <c:catAx>
        <c:axId val="227275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27276672"/>
        <c:crosses val="autoZero"/>
        <c:auto val="1"/>
        <c:lblAlgn val="ctr"/>
        <c:lblOffset val="100"/>
        <c:noMultiLvlLbl val="0"/>
      </c:catAx>
      <c:valAx>
        <c:axId val="2272766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272751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62D1AB-B310-4C4F-A204-56DE894EA4FD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05114E-8D73-43C9-A0F4-9332B7289FED}">
      <dgm:prSet phldrT="[Текст]"/>
      <dgm:spPr>
        <a:solidFill>
          <a:srgbClr val="00B0F0"/>
        </a:solidFill>
      </dgm:spPr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Региональная льгота</a:t>
          </a:r>
        </a:p>
      </dgm:t>
    </dgm:pt>
    <dgm:pt modelId="{CDB6CA9C-A4DB-46D7-B425-CA2F40B43CBB}" type="parTrans" cxnId="{3DD00F32-C772-4451-A221-16B109DC4C93}">
      <dgm:prSet/>
      <dgm:spPr/>
      <dgm:t>
        <a:bodyPr/>
        <a:lstStyle/>
        <a:p>
          <a:endParaRPr lang="ru-RU"/>
        </a:p>
      </dgm:t>
    </dgm:pt>
    <dgm:pt modelId="{C6D84F74-5706-4EBF-A736-121848FDFC1F}" type="sibTrans" cxnId="{3DD00F32-C772-4451-A221-16B109DC4C93}">
      <dgm:prSet/>
      <dgm:spPr/>
      <dgm:t>
        <a:bodyPr/>
        <a:lstStyle/>
        <a:p>
          <a:endParaRPr lang="ru-RU"/>
        </a:p>
      </dgm:t>
    </dgm:pt>
    <dgm:pt modelId="{96C2C3FE-9A9C-4FF3-B73C-4439179AE1E2}">
      <dgm:prSet phldrT="[Текст]" custT="1"/>
      <dgm:spPr>
        <a:solidFill>
          <a:srgbClr val="99FFCC">
            <a:alpha val="90000"/>
          </a:srgb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Лиц, включенных в региональный регистр – 13 671 чел.,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получили лечение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7 362 чел.</a:t>
          </a:r>
          <a:endParaRPr lang="ru-RU" sz="1200" b="1" dirty="0">
            <a:solidFill>
              <a:schemeClr val="accent1">
                <a:lumMod val="50000"/>
              </a:schemeClr>
            </a:solidFill>
          </a:endParaRPr>
        </a:p>
      </dgm:t>
    </dgm:pt>
    <dgm:pt modelId="{9AA43BF8-6236-4936-B26A-2F8C348A3DB3}" type="parTrans" cxnId="{453E7DAD-255C-4558-8B3B-59D5C69A72CE}">
      <dgm:prSet/>
      <dgm:spPr/>
      <dgm:t>
        <a:bodyPr/>
        <a:lstStyle/>
        <a:p>
          <a:endParaRPr lang="ru-RU"/>
        </a:p>
      </dgm:t>
    </dgm:pt>
    <dgm:pt modelId="{F3F82892-F9DD-42C3-970E-1F2BC6BB6195}" type="sibTrans" cxnId="{453E7DAD-255C-4558-8B3B-59D5C69A72CE}">
      <dgm:prSet/>
      <dgm:spPr/>
      <dgm:t>
        <a:bodyPr/>
        <a:lstStyle/>
        <a:p>
          <a:endParaRPr lang="ru-RU"/>
        </a:p>
      </dgm:t>
    </dgm:pt>
    <dgm:pt modelId="{82FF47F3-83C1-48EF-8822-6C669A6B59ED}">
      <dgm:prSet phldrT="[Текст]"/>
      <dgm:spPr>
        <a:solidFill>
          <a:srgbClr val="FFC000"/>
        </a:solidFill>
      </dgm:spPr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Федеральная льгота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dgm:t>
    </dgm:pt>
    <dgm:pt modelId="{DFFFA98A-242E-465E-A927-79E23CC770CD}" type="parTrans" cxnId="{E9C2BA21-D698-4659-B145-8F59F19CBA05}">
      <dgm:prSet/>
      <dgm:spPr/>
      <dgm:t>
        <a:bodyPr/>
        <a:lstStyle/>
        <a:p>
          <a:endParaRPr lang="ru-RU"/>
        </a:p>
      </dgm:t>
    </dgm:pt>
    <dgm:pt modelId="{9A124C0E-0B01-4D1F-A4F6-FAADC171908D}" type="sibTrans" cxnId="{E9C2BA21-D698-4659-B145-8F59F19CBA05}">
      <dgm:prSet/>
      <dgm:spPr/>
      <dgm:t>
        <a:bodyPr/>
        <a:lstStyle/>
        <a:p>
          <a:endParaRPr lang="ru-RU"/>
        </a:p>
      </dgm:t>
    </dgm:pt>
    <dgm:pt modelId="{6BFE6ACF-BE5C-4EBE-AECE-4238F54CF3F4}">
      <dgm:prSet phldrT="[Текст]" custT="1"/>
      <dgm:spPr>
        <a:solidFill>
          <a:srgbClr val="FFFF00">
            <a:alpha val="90000"/>
          </a:srgb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Лиц, включенных в федеральный регистр -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2 320 чел.,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требовалось лечение у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1 176 чел.</a:t>
          </a:r>
          <a:endParaRPr lang="ru-RU" sz="1200" b="1" dirty="0">
            <a:solidFill>
              <a:schemeClr val="accent1">
                <a:lumMod val="50000"/>
              </a:schemeClr>
            </a:solidFill>
          </a:endParaRPr>
        </a:p>
      </dgm:t>
    </dgm:pt>
    <dgm:pt modelId="{48C71B92-ADE2-4ED0-B746-752F71576336}" type="parTrans" cxnId="{2C9D05D1-0970-4426-87EB-5C12ACCD7C90}">
      <dgm:prSet/>
      <dgm:spPr/>
      <dgm:t>
        <a:bodyPr/>
        <a:lstStyle/>
        <a:p>
          <a:endParaRPr lang="ru-RU"/>
        </a:p>
      </dgm:t>
    </dgm:pt>
    <dgm:pt modelId="{A440834E-60E9-4C1E-854F-5DEDA2DD0251}" type="sibTrans" cxnId="{2C9D05D1-0970-4426-87EB-5C12ACCD7C90}">
      <dgm:prSet/>
      <dgm:spPr/>
      <dgm:t>
        <a:bodyPr/>
        <a:lstStyle/>
        <a:p>
          <a:endParaRPr lang="ru-RU"/>
        </a:p>
      </dgm:t>
    </dgm:pt>
    <dgm:pt modelId="{E37B8C37-1663-4187-87DE-1240EDE35E6F}">
      <dgm:prSet custT="1"/>
      <dgm:spPr>
        <a:solidFill>
          <a:srgbClr val="99FFCC">
            <a:alpha val="90000"/>
          </a:srgb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Стоимость лекарственных препаратов, </a:t>
          </a:r>
          <a:r>
            <a:rPr lang="ru-RU" sz="1200" b="1" dirty="0" err="1" smtClean="0">
              <a:solidFill>
                <a:schemeClr val="accent1">
                  <a:lumMod val="50000"/>
                </a:schemeClr>
              </a:solidFill>
            </a:rPr>
            <a:t>израсхо-дованных</a:t>
          </a:r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 в 2017 г. 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 62 479 861,0 руб.</a:t>
          </a:r>
          <a:endParaRPr lang="ru-RU" sz="1200" b="1" dirty="0">
            <a:solidFill>
              <a:schemeClr val="accent1">
                <a:lumMod val="50000"/>
              </a:schemeClr>
            </a:solidFill>
          </a:endParaRPr>
        </a:p>
      </dgm:t>
    </dgm:pt>
    <dgm:pt modelId="{CC63565D-DB3A-4D36-94C7-84AC064D3FCB}" type="parTrans" cxnId="{F84A5890-4520-41C2-8B30-E070220F9A72}">
      <dgm:prSet/>
      <dgm:spPr/>
      <dgm:t>
        <a:bodyPr/>
        <a:lstStyle/>
        <a:p>
          <a:endParaRPr lang="ru-RU"/>
        </a:p>
      </dgm:t>
    </dgm:pt>
    <dgm:pt modelId="{66876FEE-D002-47AE-8005-9EF026CEA910}" type="sibTrans" cxnId="{F84A5890-4520-41C2-8B30-E070220F9A72}">
      <dgm:prSet/>
      <dgm:spPr/>
      <dgm:t>
        <a:bodyPr/>
        <a:lstStyle/>
        <a:p>
          <a:endParaRPr lang="ru-RU"/>
        </a:p>
      </dgm:t>
    </dgm:pt>
    <dgm:pt modelId="{8F0495AA-8ED4-49D2-B182-48EDFF1F6634}">
      <dgm:prSet custT="1"/>
      <dgm:spPr>
        <a:solidFill>
          <a:srgbClr val="FFFF00">
            <a:alpha val="90000"/>
          </a:srgb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На одного федерального льготника выписано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 24,7 рецепта.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Стоимость одного рецепта 650,24 руб.</a:t>
          </a:r>
          <a:endParaRPr lang="ru-RU" sz="1200" b="1" dirty="0">
            <a:solidFill>
              <a:schemeClr val="accent1">
                <a:lumMod val="50000"/>
              </a:schemeClr>
            </a:solidFill>
          </a:endParaRPr>
        </a:p>
      </dgm:t>
    </dgm:pt>
    <dgm:pt modelId="{F422C52C-BECC-431A-89D1-6B74F42820A9}" type="parTrans" cxnId="{CA85254A-87A7-471C-A44E-9CC4DE369637}">
      <dgm:prSet/>
      <dgm:spPr/>
      <dgm:t>
        <a:bodyPr/>
        <a:lstStyle/>
        <a:p>
          <a:endParaRPr lang="ru-RU"/>
        </a:p>
      </dgm:t>
    </dgm:pt>
    <dgm:pt modelId="{5B5F2F13-53C9-4F06-9E47-7E86A665A977}" type="sibTrans" cxnId="{CA85254A-87A7-471C-A44E-9CC4DE369637}">
      <dgm:prSet/>
      <dgm:spPr/>
      <dgm:t>
        <a:bodyPr/>
        <a:lstStyle/>
        <a:p>
          <a:endParaRPr lang="ru-RU"/>
        </a:p>
      </dgm:t>
    </dgm:pt>
    <dgm:pt modelId="{00A9FE03-F26C-4484-9074-16DE7B9D438F}">
      <dgm:prSet custT="1"/>
      <dgm:spPr>
        <a:solidFill>
          <a:srgbClr val="99FFCC">
            <a:alpha val="90000"/>
          </a:srgb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На одного регионального льготника выписано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14,3 рецепта.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Стоимость одного рецепта 583,22 руб.</a:t>
          </a:r>
          <a:endParaRPr lang="ru-RU" sz="1200" b="1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5ACC1970-9390-431D-A65A-EB6C910C90F3}" type="parTrans" cxnId="{9887A4CE-0AD6-4E57-8119-9AB5C455DAEF}">
      <dgm:prSet/>
      <dgm:spPr/>
      <dgm:t>
        <a:bodyPr/>
        <a:lstStyle/>
        <a:p>
          <a:endParaRPr lang="ru-RU"/>
        </a:p>
      </dgm:t>
    </dgm:pt>
    <dgm:pt modelId="{E2973EF1-035A-4F38-A841-3466CA57B8A4}" type="sibTrans" cxnId="{9887A4CE-0AD6-4E57-8119-9AB5C455DAEF}">
      <dgm:prSet/>
      <dgm:spPr/>
      <dgm:t>
        <a:bodyPr/>
        <a:lstStyle/>
        <a:p>
          <a:endParaRPr lang="ru-RU"/>
        </a:p>
      </dgm:t>
    </dgm:pt>
    <dgm:pt modelId="{F2A7CB5B-7A8C-4029-92F2-0A882E17B36C}">
      <dgm:prSet custT="1"/>
      <dgm:spPr>
        <a:solidFill>
          <a:srgbClr val="FFFF00">
            <a:alpha val="90000"/>
          </a:srgb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Стоимость лекарственных препаратов, </a:t>
          </a:r>
          <a:r>
            <a:rPr lang="ru-RU" sz="1200" b="1" dirty="0" err="1" smtClean="0">
              <a:solidFill>
                <a:schemeClr val="accent1">
                  <a:lumMod val="50000"/>
                </a:schemeClr>
              </a:solidFill>
            </a:rPr>
            <a:t>израсхо-дованных</a:t>
          </a:r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 в 2017 г.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15 961 618,91руб.</a:t>
          </a:r>
          <a:endParaRPr lang="ru-RU" sz="1100" dirty="0">
            <a:solidFill>
              <a:schemeClr val="accent1">
                <a:lumMod val="50000"/>
              </a:schemeClr>
            </a:solidFill>
          </a:endParaRPr>
        </a:p>
      </dgm:t>
    </dgm:pt>
    <dgm:pt modelId="{B7B3CCA6-6614-4625-862F-DC61357FF8A0}" type="parTrans" cxnId="{3EC73C97-E0A1-4986-A277-1D4CC5AE13B9}">
      <dgm:prSet/>
      <dgm:spPr/>
      <dgm:t>
        <a:bodyPr/>
        <a:lstStyle/>
        <a:p>
          <a:endParaRPr lang="ru-RU"/>
        </a:p>
      </dgm:t>
    </dgm:pt>
    <dgm:pt modelId="{98F1E8D5-5CA2-48DB-8258-2D6A5730F6FF}" type="sibTrans" cxnId="{3EC73C97-E0A1-4986-A277-1D4CC5AE13B9}">
      <dgm:prSet/>
      <dgm:spPr/>
      <dgm:t>
        <a:bodyPr/>
        <a:lstStyle/>
        <a:p>
          <a:endParaRPr lang="ru-RU"/>
        </a:p>
      </dgm:t>
    </dgm:pt>
    <dgm:pt modelId="{822DD2C2-81BC-4429-BA79-4A1306387016}" type="pres">
      <dgm:prSet presAssocID="{D962D1AB-B310-4C4F-A204-56DE894EA4F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A15C94E-9A05-4FC6-9FEF-F9536552FF93}" type="pres">
      <dgm:prSet presAssocID="{5505114E-8D73-43C9-A0F4-9332B7289FED}" presName="root" presStyleCnt="0"/>
      <dgm:spPr/>
    </dgm:pt>
    <dgm:pt modelId="{87606FDF-79F5-4A44-9891-3841733A6C15}" type="pres">
      <dgm:prSet presAssocID="{5505114E-8D73-43C9-A0F4-9332B7289FED}" presName="rootComposite" presStyleCnt="0"/>
      <dgm:spPr/>
    </dgm:pt>
    <dgm:pt modelId="{1D815012-57C5-4C8B-AA0B-50AA8FA21FD8}" type="pres">
      <dgm:prSet presAssocID="{5505114E-8D73-43C9-A0F4-9332B7289FED}" presName="rootText" presStyleLbl="node1" presStyleIdx="0" presStyleCnt="2"/>
      <dgm:spPr/>
      <dgm:t>
        <a:bodyPr/>
        <a:lstStyle/>
        <a:p>
          <a:endParaRPr lang="ru-RU"/>
        </a:p>
      </dgm:t>
    </dgm:pt>
    <dgm:pt modelId="{2B1AF7BA-B719-44CD-BDF6-5B5826D0B0CB}" type="pres">
      <dgm:prSet presAssocID="{5505114E-8D73-43C9-A0F4-9332B7289FED}" presName="rootConnector" presStyleLbl="node1" presStyleIdx="0" presStyleCnt="2"/>
      <dgm:spPr/>
      <dgm:t>
        <a:bodyPr/>
        <a:lstStyle/>
        <a:p>
          <a:endParaRPr lang="ru-RU"/>
        </a:p>
      </dgm:t>
    </dgm:pt>
    <dgm:pt modelId="{C099D717-C90A-4670-9EA8-7ECA1E7845A2}" type="pres">
      <dgm:prSet presAssocID="{5505114E-8D73-43C9-A0F4-9332B7289FED}" presName="childShape" presStyleCnt="0"/>
      <dgm:spPr/>
    </dgm:pt>
    <dgm:pt modelId="{172AF182-E739-4EF1-94F8-B9BA4E3B08BB}" type="pres">
      <dgm:prSet presAssocID="{9AA43BF8-6236-4936-B26A-2F8C348A3DB3}" presName="Name13" presStyleLbl="parChTrans1D2" presStyleIdx="0" presStyleCnt="6"/>
      <dgm:spPr/>
      <dgm:t>
        <a:bodyPr/>
        <a:lstStyle/>
        <a:p>
          <a:endParaRPr lang="ru-RU"/>
        </a:p>
      </dgm:t>
    </dgm:pt>
    <dgm:pt modelId="{53D4A800-3CFE-44D3-9195-A57C23CF65C8}" type="pres">
      <dgm:prSet presAssocID="{96C2C3FE-9A9C-4FF3-B73C-4439179AE1E2}" presName="childText" presStyleLbl="bgAcc1" presStyleIdx="0" presStyleCnt="6" custScaleX="185784" custScaleY="138436" custLinFactNeighborX="-159" custLinFactNeighborY="-44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FAC307-CF2D-4CE9-9D90-E095B4E62FD6}" type="pres">
      <dgm:prSet presAssocID="{CC63565D-DB3A-4D36-94C7-84AC064D3FCB}" presName="Name13" presStyleLbl="parChTrans1D2" presStyleIdx="1" presStyleCnt="6"/>
      <dgm:spPr/>
      <dgm:t>
        <a:bodyPr/>
        <a:lstStyle/>
        <a:p>
          <a:endParaRPr lang="ru-RU"/>
        </a:p>
      </dgm:t>
    </dgm:pt>
    <dgm:pt modelId="{09EAD3B4-2166-440B-AD83-03065C99031C}" type="pres">
      <dgm:prSet presAssocID="{E37B8C37-1663-4187-87DE-1240EDE35E6F}" presName="childText" presStyleLbl="bgAcc1" presStyleIdx="1" presStyleCnt="6" custScaleX="181469" custScaleY="1356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B56C21-42A3-405B-8F4B-CE545B9C5F0B}" type="pres">
      <dgm:prSet presAssocID="{5ACC1970-9390-431D-A65A-EB6C910C90F3}" presName="Name13" presStyleLbl="parChTrans1D2" presStyleIdx="2" presStyleCnt="6"/>
      <dgm:spPr/>
      <dgm:t>
        <a:bodyPr/>
        <a:lstStyle/>
        <a:p>
          <a:endParaRPr lang="ru-RU"/>
        </a:p>
      </dgm:t>
    </dgm:pt>
    <dgm:pt modelId="{A60D877B-8ED2-4AA1-90A2-9309F35E3D34}" type="pres">
      <dgm:prSet presAssocID="{00A9FE03-F26C-4484-9074-16DE7B9D438F}" presName="childText" presStyleLbl="bgAcc1" presStyleIdx="2" presStyleCnt="6" custScaleX="154911" custScaleY="1630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3759A0-CE49-4620-8BC4-A08190A48F9A}" type="pres">
      <dgm:prSet presAssocID="{82FF47F3-83C1-48EF-8822-6C669A6B59ED}" presName="root" presStyleCnt="0"/>
      <dgm:spPr/>
    </dgm:pt>
    <dgm:pt modelId="{218A2A21-EC2C-4544-B4D1-436A67A52435}" type="pres">
      <dgm:prSet presAssocID="{82FF47F3-83C1-48EF-8822-6C669A6B59ED}" presName="rootComposite" presStyleCnt="0"/>
      <dgm:spPr/>
    </dgm:pt>
    <dgm:pt modelId="{4AF54B3A-ECB9-462B-B8E4-96A131FCFF68}" type="pres">
      <dgm:prSet presAssocID="{82FF47F3-83C1-48EF-8822-6C669A6B59ED}" presName="rootText" presStyleLbl="node1" presStyleIdx="1" presStyleCnt="2" custLinFactNeighborX="2074" custLinFactNeighborY="-1567"/>
      <dgm:spPr/>
      <dgm:t>
        <a:bodyPr/>
        <a:lstStyle/>
        <a:p>
          <a:endParaRPr lang="ru-RU"/>
        </a:p>
      </dgm:t>
    </dgm:pt>
    <dgm:pt modelId="{E049F4AB-0053-4A09-B5A1-285ADE46237F}" type="pres">
      <dgm:prSet presAssocID="{82FF47F3-83C1-48EF-8822-6C669A6B59ED}" presName="rootConnector" presStyleLbl="node1" presStyleIdx="1" presStyleCnt="2"/>
      <dgm:spPr/>
      <dgm:t>
        <a:bodyPr/>
        <a:lstStyle/>
        <a:p>
          <a:endParaRPr lang="ru-RU"/>
        </a:p>
      </dgm:t>
    </dgm:pt>
    <dgm:pt modelId="{6AD5C534-27DF-4C82-9D10-2F589594F2E8}" type="pres">
      <dgm:prSet presAssocID="{82FF47F3-83C1-48EF-8822-6C669A6B59ED}" presName="childShape" presStyleCnt="0"/>
      <dgm:spPr/>
    </dgm:pt>
    <dgm:pt modelId="{F15B3E6E-A267-4C5C-BBD6-00395AD6E7FC}" type="pres">
      <dgm:prSet presAssocID="{48C71B92-ADE2-4ED0-B746-752F71576336}" presName="Name13" presStyleLbl="parChTrans1D2" presStyleIdx="3" presStyleCnt="6"/>
      <dgm:spPr/>
      <dgm:t>
        <a:bodyPr/>
        <a:lstStyle/>
        <a:p>
          <a:endParaRPr lang="ru-RU"/>
        </a:p>
      </dgm:t>
    </dgm:pt>
    <dgm:pt modelId="{34CCDB4C-AAD2-4371-A72B-21B09797D0D8}" type="pres">
      <dgm:prSet presAssocID="{6BFE6ACF-BE5C-4EBE-AECE-4238F54CF3F4}" presName="childText" presStyleLbl="bgAcc1" presStyleIdx="3" presStyleCnt="6" custScaleX="176132" custScaleY="140513" custLinFactNeighborX="-3814" custLinFactNeighborY="-53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0191EE-8667-4264-B54E-DB005C14A199}" type="pres">
      <dgm:prSet presAssocID="{B7B3CCA6-6614-4625-862F-DC61357FF8A0}" presName="Name13" presStyleLbl="parChTrans1D2" presStyleIdx="4" presStyleCnt="6"/>
      <dgm:spPr/>
      <dgm:t>
        <a:bodyPr/>
        <a:lstStyle/>
        <a:p>
          <a:endParaRPr lang="ru-RU"/>
        </a:p>
      </dgm:t>
    </dgm:pt>
    <dgm:pt modelId="{1C111421-3A8B-4BAC-B6C7-1DA724E697B3}" type="pres">
      <dgm:prSet presAssocID="{F2A7CB5B-7A8C-4029-92F2-0A882E17B36C}" presName="childText" presStyleLbl="bgAcc1" presStyleIdx="4" presStyleCnt="6" custScaleX="178249" custScaleY="128107" custLinFactNeighborX="-3940" custLinFactNeighborY="-24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7EB516-F8B8-42BC-A750-CB2F355EF25C}" type="pres">
      <dgm:prSet presAssocID="{F422C52C-BECC-431A-89D1-6B74F42820A9}" presName="Name13" presStyleLbl="parChTrans1D2" presStyleIdx="5" presStyleCnt="6"/>
      <dgm:spPr/>
      <dgm:t>
        <a:bodyPr/>
        <a:lstStyle/>
        <a:p>
          <a:endParaRPr lang="ru-RU"/>
        </a:p>
      </dgm:t>
    </dgm:pt>
    <dgm:pt modelId="{E3446320-F7D5-4A73-A71C-2198E6BDD248}" type="pres">
      <dgm:prSet presAssocID="{8F0495AA-8ED4-49D2-B182-48EDFF1F6634}" presName="childText" presStyleLbl="bgAcc1" presStyleIdx="5" presStyleCnt="6" custScaleX="155213" custScaleY="177529" custLinFactNeighborX="4162" custLinFactNeighborY="-102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4A5890-4520-41C2-8B30-E070220F9A72}" srcId="{5505114E-8D73-43C9-A0F4-9332B7289FED}" destId="{E37B8C37-1663-4187-87DE-1240EDE35E6F}" srcOrd="1" destOrd="0" parTransId="{CC63565D-DB3A-4D36-94C7-84AC064D3FCB}" sibTransId="{66876FEE-D002-47AE-8005-9EF026CEA910}"/>
    <dgm:cxn modelId="{CA85254A-87A7-471C-A44E-9CC4DE369637}" srcId="{82FF47F3-83C1-48EF-8822-6C669A6B59ED}" destId="{8F0495AA-8ED4-49D2-B182-48EDFF1F6634}" srcOrd="2" destOrd="0" parTransId="{F422C52C-BECC-431A-89D1-6B74F42820A9}" sibTransId="{5B5F2F13-53C9-4F06-9E47-7E86A665A977}"/>
    <dgm:cxn modelId="{9887A4CE-0AD6-4E57-8119-9AB5C455DAEF}" srcId="{5505114E-8D73-43C9-A0F4-9332B7289FED}" destId="{00A9FE03-F26C-4484-9074-16DE7B9D438F}" srcOrd="2" destOrd="0" parTransId="{5ACC1970-9390-431D-A65A-EB6C910C90F3}" sibTransId="{E2973EF1-035A-4F38-A841-3466CA57B8A4}"/>
    <dgm:cxn modelId="{453E7DAD-255C-4558-8B3B-59D5C69A72CE}" srcId="{5505114E-8D73-43C9-A0F4-9332B7289FED}" destId="{96C2C3FE-9A9C-4FF3-B73C-4439179AE1E2}" srcOrd="0" destOrd="0" parTransId="{9AA43BF8-6236-4936-B26A-2F8C348A3DB3}" sibTransId="{F3F82892-F9DD-42C3-970E-1F2BC6BB6195}"/>
    <dgm:cxn modelId="{AD4482A1-C99A-44AF-AAAC-438873907AF0}" type="presOf" srcId="{9AA43BF8-6236-4936-B26A-2F8C348A3DB3}" destId="{172AF182-E739-4EF1-94F8-B9BA4E3B08BB}" srcOrd="0" destOrd="0" presId="urn:microsoft.com/office/officeart/2005/8/layout/hierarchy3"/>
    <dgm:cxn modelId="{F1D3ACE9-D7D1-489F-9692-F722D0EBFB4D}" type="presOf" srcId="{5505114E-8D73-43C9-A0F4-9332B7289FED}" destId="{1D815012-57C5-4C8B-AA0B-50AA8FA21FD8}" srcOrd="0" destOrd="0" presId="urn:microsoft.com/office/officeart/2005/8/layout/hierarchy3"/>
    <dgm:cxn modelId="{6D3D44F8-C09F-4BF7-9F83-E273408BAB4C}" type="presOf" srcId="{48C71B92-ADE2-4ED0-B746-752F71576336}" destId="{F15B3E6E-A267-4C5C-BBD6-00395AD6E7FC}" srcOrd="0" destOrd="0" presId="urn:microsoft.com/office/officeart/2005/8/layout/hierarchy3"/>
    <dgm:cxn modelId="{C8D9EF8E-DA6D-41EB-8D79-F3844B9EC7C2}" type="presOf" srcId="{96C2C3FE-9A9C-4FF3-B73C-4439179AE1E2}" destId="{53D4A800-3CFE-44D3-9195-A57C23CF65C8}" srcOrd="0" destOrd="0" presId="urn:microsoft.com/office/officeart/2005/8/layout/hierarchy3"/>
    <dgm:cxn modelId="{3DD00F32-C772-4451-A221-16B109DC4C93}" srcId="{D962D1AB-B310-4C4F-A204-56DE894EA4FD}" destId="{5505114E-8D73-43C9-A0F4-9332B7289FED}" srcOrd="0" destOrd="0" parTransId="{CDB6CA9C-A4DB-46D7-B425-CA2F40B43CBB}" sibTransId="{C6D84F74-5706-4EBF-A736-121848FDFC1F}"/>
    <dgm:cxn modelId="{9DCF96B9-A5E0-4FF0-BBC6-25851DD2C01C}" type="presOf" srcId="{F2A7CB5B-7A8C-4029-92F2-0A882E17B36C}" destId="{1C111421-3A8B-4BAC-B6C7-1DA724E697B3}" srcOrd="0" destOrd="0" presId="urn:microsoft.com/office/officeart/2005/8/layout/hierarchy3"/>
    <dgm:cxn modelId="{3EC73C97-E0A1-4986-A277-1D4CC5AE13B9}" srcId="{82FF47F3-83C1-48EF-8822-6C669A6B59ED}" destId="{F2A7CB5B-7A8C-4029-92F2-0A882E17B36C}" srcOrd="1" destOrd="0" parTransId="{B7B3CCA6-6614-4625-862F-DC61357FF8A0}" sibTransId="{98F1E8D5-5CA2-48DB-8258-2D6A5730F6FF}"/>
    <dgm:cxn modelId="{2C9D05D1-0970-4426-87EB-5C12ACCD7C90}" srcId="{82FF47F3-83C1-48EF-8822-6C669A6B59ED}" destId="{6BFE6ACF-BE5C-4EBE-AECE-4238F54CF3F4}" srcOrd="0" destOrd="0" parTransId="{48C71B92-ADE2-4ED0-B746-752F71576336}" sibTransId="{A440834E-60E9-4C1E-854F-5DEDA2DD0251}"/>
    <dgm:cxn modelId="{792D2A63-B761-419F-B5EB-1DEC0698FFC3}" type="presOf" srcId="{6BFE6ACF-BE5C-4EBE-AECE-4238F54CF3F4}" destId="{34CCDB4C-AAD2-4371-A72B-21B09797D0D8}" srcOrd="0" destOrd="0" presId="urn:microsoft.com/office/officeart/2005/8/layout/hierarchy3"/>
    <dgm:cxn modelId="{DCF344F5-CECF-4552-AF57-86E9640BFC72}" type="presOf" srcId="{D962D1AB-B310-4C4F-A204-56DE894EA4FD}" destId="{822DD2C2-81BC-4429-BA79-4A1306387016}" srcOrd="0" destOrd="0" presId="urn:microsoft.com/office/officeart/2005/8/layout/hierarchy3"/>
    <dgm:cxn modelId="{E9C2BA21-D698-4659-B145-8F59F19CBA05}" srcId="{D962D1AB-B310-4C4F-A204-56DE894EA4FD}" destId="{82FF47F3-83C1-48EF-8822-6C669A6B59ED}" srcOrd="1" destOrd="0" parTransId="{DFFFA98A-242E-465E-A927-79E23CC770CD}" sibTransId="{9A124C0E-0B01-4D1F-A4F6-FAADC171908D}"/>
    <dgm:cxn modelId="{E6F056B6-C93E-4E21-A5E8-06D742500B07}" type="presOf" srcId="{5ACC1970-9390-431D-A65A-EB6C910C90F3}" destId="{D8B56C21-42A3-405B-8F4B-CE545B9C5F0B}" srcOrd="0" destOrd="0" presId="urn:microsoft.com/office/officeart/2005/8/layout/hierarchy3"/>
    <dgm:cxn modelId="{E62DF18B-9C45-4DBA-89D1-C0D52D1D5154}" type="presOf" srcId="{E37B8C37-1663-4187-87DE-1240EDE35E6F}" destId="{09EAD3B4-2166-440B-AD83-03065C99031C}" srcOrd="0" destOrd="0" presId="urn:microsoft.com/office/officeart/2005/8/layout/hierarchy3"/>
    <dgm:cxn modelId="{9657E1E9-3BEA-4996-B91C-FC3BFB34D9CE}" type="presOf" srcId="{5505114E-8D73-43C9-A0F4-9332B7289FED}" destId="{2B1AF7BA-B719-44CD-BDF6-5B5826D0B0CB}" srcOrd="1" destOrd="0" presId="urn:microsoft.com/office/officeart/2005/8/layout/hierarchy3"/>
    <dgm:cxn modelId="{86D7A250-4F78-43EB-966A-BC875FA3FEBE}" type="presOf" srcId="{82FF47F3-83C1-48EF-8822-6C669A6B59ED}" destId="{E049F4AB-0053-4A09-B5A1-285ADE46237F}" srcOrd="1" destOrd="0" presId="urn:microsoft.com/office/officeart/2005/8/layout/hierarchy3"/>
    <dgm:cxn modelId="{C03C9DA5-CCBC-42CC-807F-67FCF3DB2FCC}" type="presOf" srcId="{82FF47F3-83C1-48EF-8822-6C669A6B59ED}" destId="{4AF54B3A-ECB9-462B-B8E4-96A131FCFF68}" srcOrd="0" destOrd="0" presId="urn:microsoft.com/office/officeart/2005/8/layout/hierarchy3"/>
    <dgm:cxn modelId="{3DE76E75-C8DF-4310-8DF5-DC95720CE734}" type="presOf" srcId="{00A9FE03-F26C-4484-9074-16DE7B9D438F}" destId="{A60D877B-8ED2-4AA1-90A2-9309F35E3D34}" srcOrd="0" destOrd="0" presId="urn:microsoft.com/office/officeart/2005/8/layout/hierarchy3"/>
    <dgm:cxn modelId="{47F25DED-3133-41C3-A258-202D7EECA79E}" type="presOf" srcId="{F422C52C-BECC-431A-89D1-6B74F42820A9}" destId="{1B7EB516-F8B8-42BC-A750-CB2F355EF25C}" srcOrd="0" destOrd="0" presId="urn:microsoft.com/office/officeart/2005/8/layout/hierarchy3"/>
    <dgm:cxn modelId="{7E3A3D6F-2417-46E2-BE20-96865C0C24EB}" type="presOf" srcId="{CC63565D-DB3A-4D36-94C7-84AC064D3FCB}" destId="{28FAC307-CF2D-4CE9-9D90-E095B4E62FD6}" srcOrd="0" destOrd="0" presId="urn:microsoft.com/office/officeart/2005/8/layout/hierarchy3"/>
    <dgm:cxn modelId="{B21CE83A-6E5C-476D-BF95-5966CAEDC670}" type="presOf" srcId="{B7B3CCA6-6614-4625-862F-DC61357FF8A0}" destId="{600191EE-8667-4264-B54E-DB005C14A199}" srcOrd="0" destOrd="0" presId="urn:microsoft.com/office/officeart/2005/8/layout/hierarchy3"/>
    <dgm:cxn modelId="{032A026D-25AB-4EAA-925F-C550CCEA7F86}" type="presOf" srcId="{8F0495AA-8ED4-49D2-B182-48EDFF1F6634}" destId="{E3446320-F7D5-4A73-A71C-2198E6BDD248}" srcOrd="0" destOrd="0" presId="urn:microsoft.com/office/officeart/2005/8/layout/hierarchy3"/>
    <dgm:cxn modelId="{FC2F82C0-D898-44C3-AD27-89EDBBAC97BF}" type="presParOf" srcId="{822DD2C2-81BC-4429-BA79-4A1306387016}" destId="{8A15C94E-9A05-4FC6-9FEF-F9536552FF93}" srcOrd="0" destOrd="0" presId="urn:microsoft.com/office/officeart/2005/8/layout/hierarchy3"/>
    <dgm:cxn modelId="{68EDC1EF-15C3-4CB1-BD75-F47AD0F87590}" type="presParOf" srcId="{8A15C94E-9A05-4FC6-9FEF-F9536552FF93}" destId="{87606FDF-79F5-4A44-9891-3841733A6C15}" srcOrd="0" destOrd="0" presId="urn:microsoft.com/office/officeart/2005/8/layout/hierarchy3"/>
    <dgm:cxn modelId="{6B7A9DAF-35EE-42EF-B170-798B4C85B549}" type="presParOf" srcId="{87606FDF-79F5-4A44-9891-3841733A6C15}" destId="{1D815012-57C5-4C8B-AA0B-50AA8FA21FD8}" srcOrd="0" destOrd="0" presId="urn:microsoft.com/office/officeart/2005/8/layout/hierarchy3"/>
    <dgm:cxn modelId="{0E89D464-0037-4001-8D44-9B262E8E1D77}" type="presParOf" srcId="{87606FDF-79F5-4A44-9891-3841733A6C15}" destId="{2B1AF7BA-B719-44CD-BDF6-5B5826D0B0CB}" srcOrd="1" destOrd="0" presId="urn:microsoft.com/office/officeart/2005/8/layout/hierarchy3"/>
    <dgm:cxn modelId="{3E4C5CA2-BA73-4888-A135-4CD4EC3288AF}" type="presParOf" srcId="{8A15C94E-9A05-4FC6-9FEF-F9536552FF93}" destId="{C099D717-C90A-4670-9EA8-7ECA1E7845A2}" srcOrd="1" destOrd="0" presId="urn:microsoft.com/office/officeart/2005/8/layout/hierarchy3"/>
    <dgm:cxn modelId="{B0C85A53-D2AF-4204-B5B9-7E991A0C8366}" type="presParOf" srcId="{C099D717-C90A-4670-9EA8-7ECA1E7845A2}" destId="{172AF182-E739-4EF1-94F8-B9BA4E3B08BB}" srcOrd="0" destOrd="0" presId="urn:microsoft.com/office/officeart/2005/8/layout/hierarchy3"/>
    <dgm:cxn modelId="{F9BECF9B-1272-4FBF-93B0-B5F8E5F4BC84}" type="presParOf" srcId="{C099D717-C90A-4670-9EA8-7ECA1E7845A2}" destId="{53D4A800-3CFE-44D3-9195-A57C23CF65C8}" srcOrd="1" destOrd="0" presId="urn:microsoft.com/office/officeart/2005/8/layout/hierarchy3"/>
    <dgm:cxn modelId="{13C1258E-2CF7-465B-BE8A-A63D94606384}" type="presParOf" srcId="{C099D717-C90A-4670-9EA8-7ECA1E7845A2}" destId="{28FAC307-CF2D-4CE9-9D90-E095B4E62FD6}" srcOrd="2" destOrd="0" presId="urn:microsoft.com/office/officeart/2005/8/layout/hierarchy3"/>
    <dgm:cxn modelId="{AB591811-C251-461A-B42D-E5FCC814AC47}" type="presParOf" srcId="{C099D717-C90A-4670-9EA8-7ECA1E7845A2}" destId="{09EAD3B4-2166-440B-AD83-03065C99031C}" srcOrd="3" destOrd="0" presId="urn:microsoft.com/office/officeart/2005/8/layout/hierarchy3"/>
    <dgm:cxn modelId="{94ED5FDE-494A-4995-8D95-38C142CF6861}" type="presParOf" srcId="{C099D717-C90A-4670-9EA8-7ECA1E7845A2}" destId="{D8B56C21-42A3-405B-8F4B-CE545B9C5F0B}" srcOrd="4" destOrd="0" presId="urn:microsoft.com/office/officeart/2005/8/layout/hierarchy3"/>
    <dgm:cxn modelId="{0F8CD093-FD78-4E80-8409-20BCBF33EBE2}" type="presParOf" srcId="{C099D717-C90A-4670-9EA8-7ECA1E7845A2}" destId="{A60D877B-8ED2-4AA1-90A2-9309F35E3D34}" srcOrd="5" destOrd="0" presId="urn:microsoft.com/office/officeart/2005/8/layout/hierarchy3"/>
    <dgm:cxn modelId="{14A3236D-29CF-4094-971C-B1A767FE9558}" type="presParOf" srcId="{822DD2C2-81BC-4429-BA79-4A1306387016}" destId="{593759A0-CE49-4620-8BC4-A08190A48F9A}" srcOrd="1" destOrd="0" presId="urn:microsoft.com/office/officeart/2005/8/layout/hierarchy3"/>
    <dgm:cxn modelId="{91ACC01A-6EE1-476C-9BD5-46646EA0EC76}" type="presParOf" srcId="{593759A0-CE49-4620-8BC4-A08190A48F9A}" destId="{218A2A21-EC2C-4544-B4D1-436A67A52435}" srcOrd="0" destOrd="0" presId="urn:microsoft.com/office/officeart/2005/8/layout/hierarchy3"/>
    <dgm:cxn modelId="{EBFCB104-B13B-4D0D-96C7-87DB8FBD347C}" type="presParOf" srcId="{218A2A21-EC2C-4544-B4D1-436A67A52435}" destId="{4AF54B3A-ECB9-462B-B8E4-96A131FCFF68}" srcOrd="0" destOrd="0" presId="urn:microsoft.com/office/officeart/2005/8/layout/hierarchy3"/>
    <dgm:cxn modelId="{145EE007-CD59-48B4-BCD7-D274081BFE71}" type="presParOf" srcId="{218A2A21-EC2C-4544-B4D1-436A67A52435}" destId="{E049F4AB-0053-4A09-B5A1-285ADE46237F}" srcOrd="1" destOrd="0" presId="urn:microsoft.com/office/officeart/2005/8/layout/hierarchy3"/>
    <dgm:cxn modelId="{5EB29CF2-1846-456A-8890-E074DE1AA450}" type="presParOf" srcId="{593759A0-CE49-4620-8BC4-A08190A48F9A}" destId="{6AD5C534-27DF-4C82-9D10-2F589594F2E8}" srcOrd="1" destOrd="0" presId="urn:microsoft.com/office/officeart/2005/8/layout/hierarchy3"/>
    <dgm:cxn modelId="{A043E861-8B57-4AF4-892A-10AC6E08592C}" type="presParOf" srcId="{6AD5C534-27DF-4C82-9D10-2F589594F2E8}" destId="{F15B3E6E-A267-4C5C-BBD6-00395AD6E7FC}" srcOrd="0" destOrd="0" presId="urn:microsoft.com/office/officeart/2005/8/layout/hierarchy3"/>
    <dgm:cxn modelId="{70F4A55B-636A-4B5C-A16E-C6DB60D533F6}" type="presParOf" srcId="{6AD5C534-27DF-4C82-9D10-2F589594F2E8}" destId="{34CCDB4C-AAD2-4371-A72B-21B09797D0D8}" srcOrd="1" destOrd="0" presId="urn:microsoft.com/office/officeart/2005/8/layout/hierarchy3"/>
    <dgm:cxn modelId="{D811A27E-418E-4B01-AEEC-F7BAEF6E889A}" type="presParOf" srcId="{6AD5C534-27DF-4C82-9D10-2F589594F2E8}" destId="{600191EE-8667-4264-B54E-DB005C14A199}" srcOrd="2" destOrd="0" presId="urn:microsoft.com/office/officeart/2005/8/layout/hierarchy3"/>
    <dgm:cxn modelId="{CC415B47-224A-474D-8E5C-5830E1E10BDE}" type="presParOf" srcId="{6AD5C534-27DF-4C82-9D10-2F589594F2E8}" destId="{1C111421-3A8B-4BAC-B6C7-1DA724E697B3}" srcOrd="3" destOrd="0" presId="urn:microsoft.com/office/officeart/2005/8/layout/hierarchy3"/>
    <dgm:cxn modelId="{8FB65273-D8AA-4A38-A87F-ED47D764E2BB}" type="presParOf" srcId="{6AD5C534-27DF-4C82-9D10-2F589594F2E8}" destId="{1B7EB516-F8B8-42BC-A750-CB2F355EF25C}" srcOrd="4" destOrd="0" presId="urn:microsoft.com/office/officeart/2005/8/layout/hierarchy3"/>
    <dgm:cxn modelId="{165A79B4-FF4F-4C9C-B0D7-1C897BD4F3EF}" type="presParOf" srcId="{6AD5C534-27DF-4C82-9D10-2F589594F2E8}" destId="{E3446320-F7D5-4A73-A71C-2198E6BDD248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62D1AB-B310-4C4F-A204-56DE894EA4FD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05114E-8D73-43C9-A0F4-9332B7289FED}">
      <dgm:prSet phldrT="[Текст]"/>
      <dgm:spPr>
        <a:solidFill>
          <a:srgbClr val="00B050"/>
        </a:solidFill>
      </dgm:spPr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7 ВЗН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dgm:t>
    </dgm:pt>
    <dgm:pt modelId="{CDB6CA9C-A4DB-46D7-B425-CA2F40B43CBB}" type="parTrans" cxnId="{3DD00F32-C772-4451-A221-16B109DC4C93}">
      <dgm:prSet/>
      <dgm:spPr/>
      <dgm:t>
        <a:bodyPr/>
        <a:lstStyle/>
        <a:p>
          <a:endParaRPr lang="ru-RU"/>
        </a:p>
      </dgm:t>
    </dgm:pt>
    <dgm:pt modelId="{C6D84F74-5706-4EBF-A736-121848FDFC1F}" type="sibTrans" cxnId="{3DD00F32-C772-4451-A221-16B109DC4C93}">
      <dgm:prSet/>
      <dgm:spPr/>
      <dgm:t>
        <a:bodyPr/>
        <a:lstStyle/>
        <a:p>
          <a:endParaRPr lang="ru-RU"/>
        </a:p>
      </dgm:t>
    </dgm:pt>
    <dgm:pt modelId="{96C2C3FE-9A9C-4FF3-B73C-4439179AE1E2}">
      <dgm:prSet phldrT="[Текст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Лиц, включенных в регистр - 126 чел.,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требовали лечение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126 чел.</a:t>
          </a:r>
          <a:endParaRPr lang="ru-RU" sz="1200" b="1" dirty="0">
            <a:solidFill>
              <a:schemeClr val="accent1">
                <a:lumMod val="50000"/>
              </a:schemeClr>
            </a:solidFill>
          </a:endParaRPr>
        </a:p>
      </dgm:t>
    </dgm:pt>
    <dgm:pt modelId="{9AA43BF8-6236-4936-B26A-2F8C348A3DB3}" type="parTrans" cxnId="{453E7DAD-255C-4558-8B3B-59D5C69A72CE}">
      <dgm:prSet/>
      <dgm:spPr/>
      <dgm:t>
        <a:bodyPr/>
        <a:lstStyle/>
        <a:p>
          <a:endParaRPr lang="ru-RU"/>
        </a:p>
      </dgm:t>
    </dgm:pt>
    <dgm:pt modelId="{F3F82892-F9DD-42C3-970E-1F2BC6BB6195}" type="sibTrans" cxnId="{453E7DAD-255C-4558-8B3B-59D5C69A72CE}">
      <dgm:prSet/>
      <dgm:spPr/>
      <dgm:t>
        <a:bodyPr/>
        <a:lstStyle/>
        <a:p>
          <a:endParaRPr lang="ru-RU"/>
        </a:p>
      </dgm:t>
    </dgm:pt>
    <dgm:pt modelId="{0209807A-C3B3-4054-8454-2B27ADD4F670}">
      <dgm:prSet phldrT="[Текст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200" dirty="0" smtClean="0"/>
            <a:t> </a:t>
          </a:r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На одного льготника выписано 5,4 рецепта. Стоимость одного рецепта 90 009,37 руб.</a:t>
          </a:r>
          <a:endParaRPr lang="ru-RU" sz="1200" b="1" i="0" dirty="0">
            <a:solidFill>
              <a:schemeClr val="accent1">
                <a:lumMod val="50000"/>
              </a:schemeClr>
            </a:solidFill>
          </a:endParaRPr>
        </a:p>
      </dgm:t>
    </dgm:pt>
    <dgm:pt modelId="{99311990-85AC-4E8C-B2E3-3699CD46BEB4}" type="parTrans" cxnId="{5E550ED1-B666-4782-A3F8-E92C0B573534}">
      <dgm:prSet/>
      <dgm:spPr/>
      <dgm:t>
        <a:bodyPr/>
        <a:lstStyle/>
        <a:p>
          <a:endParaRPr lang="ru-RU"/>
        </a:p>
      </dgm:t>
    </dgm:pt>
    <dgm:pt modelId="{748A41BD-38CE-4487-84B2-97C7B5618966}" type="sibTrans" cxnId="{5E550ED1-B666-4782-A3F8-E92C0B573534}">
      <dgm:prSet/>
      <dgm:spPr/>
      <dgm:t>
        <a:bodyPr/>
        <a:lstStyle/>
        <a:p>
          <a:endParaRPr lang="ru-RU"/>
        </a:p>
      </dgm:t>
    </dgm:pt>
    <dgm:pt modelId="{309F04B9-FFFE-4411-8816-BCB596129642}">
      <dgm:prSet phldrT="[Текст]"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Стоимость лекарственных препаратов, израсходованных в 2017 г.,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24 733 451,75 руб.</a:t>
          </a:r>
        </a:p>
      </dgm:t>
    </dgm:pt>
    <dgm:pt modelId="{96A6EA44-9072-4F48-8676-3A424C6EA2CA}" type="sibTrans" cxnId="{B04ECE0F-CE06-4CBF-8A34-467A560D6315}">
      <dgm:prSet/>
      <dgm:spPr/>
      <dgm:t>
        <a:bodyPr/>
        <a:lstStyle/>
        <a:p>
          <a:endParaRPr lang="ru-RU"/>
        </a:p>
      </dgm:t>
    </dgm:pt>
    <dgm:pt modelId="{31F82902-D838-4FA4-85DF-EC539664AC84}" type="parTrans" cxnId="{B04ECE0F-CE06-4CBF-8A34-467A560D6315}">
      <dgm:prSet/>
      <dgm:spPr/>
      <dgm:t>
        <a:bodyPr/>
        <a:lstStyle/>
        <a:p>
          <a:endParaRPr lang="ru-RU"/>
        </a:p>
      </dgm:t>
    </dgm:pt>
    <dgm:pt modelId="{6BFE6ACF-BE5C-4EBE-AECE-4238F54CF3F4}">
      <dgm:prSet phldrT="[Текст]"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Лиц, включенных в регистр 25 чел., лечение получили 22 чел.</a:t>
          </a:r>
        </a:p>
      </dgm:t>
    </dgm:pt>
    <dgm:pt modelId="{A440834E-60E9-4C1E-854F-5DEDA2DD0251}" type="sibTrans" cxnId="{2C9D05D1-0970-4426-87EB-5C12ACCD7C90}">
      <dgm:prSet/>
      <dgm:spPr/>
      <dgm:t>
        <a:bodyPr/>
        <a:lstStyle/>
        <a:p>
          <a:endParaRPr lang="ru-RU"/>
        </a:p>
      </dgm:t>
    </dgm:pt>
    <dgm:pt modelId="{48C71B92-ADE2-4ED0-B746-752F71576336}" type="parTrans" cxnId="{2C9D05D1-0970-4426-87EB-5C12ACCD7C90}">
      <dgm:prSet/>
      <dgm:spPr/>
      <dgm:t>
        <a:bodyPr/>
        <a:lstStyle/>
        <a:p>
          <a:endParaRPr lang="ru-RU"/>
        </a:p>
      </dgm:t>
    </dgm:pt>
    <dgm:pt modelId="{82FF47F3-83C1-48EF-8822-6C669A6B59ED}">
      <dgm:prSet phldrT="[Текст]"/>
      <dgm:spPr>
        <a:solidFill>
          <a:srgbClr val="FF66FF"/>
        </a:solidFill>
      </dgm:spPr>
      <dgm:t>
        <a:bodyPr/>
        <a:lstStyle/>
        <a:p>
          <a:r>
            <a:rPr lang="ru-RU" b="1" dirty="0" err="1" smtClean="0">
              <a:solidFill>
                <a:schemeClr val="accent1">
                  <a:lumMod val="50000"/>
                </a:schemeClr>
              </a:solidFill>
            </a:rPr>
            <a:t>Орфанные</a:t>
          </a:r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 заболевания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dgm:t>
    </dgm:pt>
    <dgm:pt modelId="{9A124C0E-0B01-4D1F-A4F6-FAADC171908D}" type="sibTrans" cxnId="{E9C2BA21-D698-4659-B145-8F59F19CBA05}">
      <dgm:prSet/>
      <dgm:spPr/>
      <dgm:t>
        <a:bodyPr/>
        <a:lstStyle/>
        <a:p>
          <a:endParaRPr lang="ru-RU"/>
        </a:p>
      </dgm:t>
    </dgm:pt>
    <dgm:pt modelId="{DFFFA98A-242E-465E-A927-79E23CC770CD}" type="parTrans" cxnId="{E9C2BA21-D698-4659-B145-8F59F19CBA05}">
      <dgm:prSet/>
      <dgm:spPr/>
      <dgm:t>
        <a:bodyPr/>
        <a:lstStyle/>
        <a:p>
          <a:endParaRPr lang="ru-RU"/>
        </a:p>
      </dgm:t>
    </dgm:pt>
    <dgm:pt modelId="{2D907843-B4A7-439A-9775-BB93EB6A2DF2}">
      <dgm:prSet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Стоимость лекарственных препаратов –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59 586 205,77 руб.</a:t>
          </a:r>
          <a:endParaRPr lang="ru-RU" sz="1200" b="1" dirty="0">
            <a:solidFill>
              <a:schemeClr val="accent1">
                <a:lumMod val="50000"/>
              </a:schemeClr>
            </a:solidFill>
          </a:endParaRPr>
        </a:p>
      </dgm:t>
    </dgm:pt>
    <dgm:pt modelId="{1F91FE54-61FD-43AD-AD50-695CBF1E120C}" type="parTrans" cxnId="{DEB25E1A-C5D5-4159-A412-A6C1F5AA4C32}">
      <dgm:prSet/>
      <dgm:spPr/>
      <dgm:t>
        <a:bodyPr/>
        <a:lstStyle/>
        <a:p>
          <a:endParaRPr lang="ru-RU"/>
        </a:p>
      </dgm:t>
    </dgm:pt>
    <dgm:pt modelId="{5C8C9C5B-6303-435A-BE1E-BCDC606C5F68}" type="sibTrans" cxnId="{DEB25E1A-C5D5-4159-A412-A6C1F5AA4C32}">
      <dgm:prSet/>
      <dgm:spPr/>
      <dgm:t>
        <a:bodyPr/>
        <a:lstStyle/>
        <a:p>
          <a:endParaRPr lang="ru-RU"/>
        </a:p>
      </dgm:t>
    </dgm:pt>
    <dgm:pt modelId="{46FF17A1-4E5E-4CC9-90B6-F47D0C2BDD86}">
      <dgm:prSet phldrT="[Текст]"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На одного льготника 19,0 рецепта. Стоимость одного рецепта 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60 032,65руб.</a:t>
          </a:r>
        </a:p>
      </dgm:t>
    </dgm:pt>
    <dgm:pt modelId="{C4880CAD-5C08-4C25-9DEB-FBCBEE67B5F5}" type="parTrans" cxnId="{92FD5527-1A5E-42E6-95AE-DBE0057C656C}">
      <dgm:prSet/>
      <dgm:spPr/>
      <dgm:t>
        <a:bodyPr/>
        <a:lstStyle/>
        <a:p>
          <a:endParaRPr lang="ru-RU"/>
        </a:p>
      </dgm:t>
    </dgm:pt>
    <dgm:pt modelId="{D28F477D-4F31-481F-893B-0B9799CA5C25}" type="sibTrans" cxnId="{92FD5527-1A5E-42E6-95AE-DBE0057C656C}">
      <dgm:prSet/>
      <dgm:spPr/>
      <dgm:t>
        <a:bodyPr/>
        <a:lstStyle/>
        <a:p>
          <a:endParaRPr lang="ru-RU"/>
        </a:p>
      </dgm:t>
    </dgm:pt>
    <dgm:pt modelId="{822DD2C2-81BC-4429-BA79-4A1306387016}" type="pres">
      <dgm:prSet presAssocID="{D962D1AB-B310-4C4F-A204-56DE894EA4F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A15C94E-9A05-4FC6-9FEF-F9536552FF93}" type="pres">
      <dgm:prSet presAssocID="{5505114E-8D73-43C9-A0F4-9332B7289FED}" presName="root" presStyleCnt="0"/>
      <dgm:spPr/>
    </dgm:pt>
    <dgm:pt modelId="{87606FDF-79F5-4A44-9891-3841733A6C15}" type="pres">
      <dgm:prSet presAssocID="{5505114E-8D73-43C9-A0F4-9332B7289FED}" presName="rootComposite" presStyleCnt="0"/>
      <dgm:spPr/>
    </dgm:pt>
    <dgm:pt modelId="{1D815012-57C5-4C8B-AA0B-50AA8FA21FD8}" type="pres">
      <dgm:prSet presAssocID="{5505114E-8D73-43C9-A0F4-9332B7289FED}" presName="rootText" presStyleLbl="node1" presStyleIdx="0" presStyleCnt="2" custScaleX="150444" custScaleY="129170" custLinFactNeighborX="-47" custLinFactNeighborY="-33661"/>
      <dgm:spPr/>
      <dgm:t>
        <a:bodyPr/>
        <a:lstStyle/>
        <a:p>
          <a:endParaRPr lang="ru-RU"/>
        </a:p>
      </dgm:t>
    </dgm:pt>
    <dgm:pt modelId="{2B1AF7BA-B719-44CD-BDF6-5B5826D0B0CB}" type="pres">
      <dgm:prSet presAssocID="{5505114E-8D73-43C9-A0F4-9332B7289FED}" presName="rootConnector" presStyleLbl="node1" presStyleIdx="0" presStyleCnt="2"/>
      <dgm:spPr/>
      <dgm:t>
        <a:bodyPr/>
        <a:lstStyle/>
        <a:p>
          <a:endParaRPr lang="ru-RU"/>
        </a:p>
      </dgm:t>
    </dgm:pt>
    <dgm:pt modelId="{C099D717-C90A-4670-9EA8-7ECA1E7845A2}" type="pres">
      <dgm:prSet presAssocID="{5505114E-8D73-43C9-A0F4-9332B7289FED}" presName="childShape" presStyleCnt="0"/>
      <dgm:spPr/>
    </dgm:pt>
    <dgm:pt modelId="{172AF182-E739-4EF1-94F8-B9BA4E3B08BB}" type="pres">
      <dgm:prSet presAssocID="{9AA43BF8-6236-4936-B26A-2F8C348A3DB3}" presName="Name13" presStyleLbl="parChTrans1D2" presStyleIdx="0" presStyleCnt="6"/>
      <dgm:spPr/>
      <dgm:t>
        <a:bodyPr/>
        <a:lstStyle/>
        <a:p>
          <a:endParaRPr lang="ru-RU"/>
        </a:p>
      </dgm:t>
    </dgm:pt>
    <dgm:pt modelId="{53D4A800-3CFE-44D3-9195-A57C23CF65C8}" type="pres">
      <dgm:prSet presAssocID="{96C2C3FE-9A9C-4FF3-B73C-4439179AE1E2}" presName="childText" presStyleLbl="bgAcc1" presStyleIdx="0" presStyleCnt="6" custScaleX="215528" custScaleY="152688" custLinFactNeighborX="-1421" custLinFactNeighborY="-190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1816B0-8009-4425-800B-73C2544A3B18}" type="pres">
      <dgm:prSet presAssocID="{1F91FE54-61FD-43AD-AD50-695CBF1E120C}" presName="Name13" presStyleLbl="parChTrans1D2" presStyleIdx="1" presStyleCnt="6"/>
      <dgm:spPr/>
      <dgm:t>
        <a:bodyPr/>
        <a:lstStyle/>
        <a:p>
          <a:endParaRPr lang="ru-RU"/>
        </a:p>
      </dgm:t>
    </dgm:pt>
    <dgm:pt modelId="{B34F06DA-B297-4A8D-8036-47C12025EBB0}" type="pres">
      <dgm:prSet presAssocID="{2D907843-B4A7-439A-9775-BB93EB6A2DF2}" presName="childText" presStyleLbl="bgAcc1" presStyleIdx="1" presStyleCnt="6" custScaleX="211100" custScaleY="154954" custLinFactNeighborX="1024" custLinFactNeighborY="22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1A3192-F32B-4EC5-912F-11F91769FB5F}" type="pres">
      <dgm:prSet presAssocID="{99311990-85AC-4E8C-B2E3-3699CD46BEB4}" presName="Name13" presStyleLbl="parChTrans1D2" presStyleIdx="2" presStyleCnt="6"/>
      <dgm:spPr/>
      <dgm:t>
        <a:bodyPr/>
        <a:lstStyle/>
        <a:p>
          <a:endParaRPr lang="ru-RU"/>
        </a:p>
      </dgm:t>
    </dgm:pt>
    <dgm:pt modelId="{F29A21B0-1AC1-4F34-BD22-66A46EA9B02A}" type="pres">
      <dgm:prSet presAssocID="{0209807A-C3B3-4054-8454-2B27ADD4F670}" presName="childText" presStyleLbl="bgAcc1" presStyleIdx="2" presStyleCnt="6" custScaleX="212272" custScaleY="156209" custLinFactNeighborX="1024" custLinFactNeighborY="173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3759A0-CE49-4620-8BC4-A08190A48F9A}" type="pres">
      <dgm:prSet presAssocID="{82FF47F3-83C1-48EF-8822-6C669A6B59ED}" presName="root" presStyleCnt="0"/>
      <dgm:spPr/>
    </dgm:pt>
    <dgm:pt modelId="{218A2A21-EC2C-4544-B4D1-436A67A52435}" type="pres">
      <dgm:prSet presAssocID="{82FF47F3-83C1-48EF-8822-6C669A6B59ED}" presName="rootComposite" presStyleCnt="0"/>
      <dgm:spPr/>
    </dgm:pt>
    <dgm:pt modelId="{4AF54B3A-ECB9-462B-B8E4-96A131FCFF68}" type="pres">
      <dgm:prSet presAssocID="{82FF47F3-83C1-48EF-8822-6C669A6B59ED}" presName="rootText" presStyleLbl="node1" presStyleIdx="1" presStyleCnt="2" custScaleX="132655" custScaleY="130392" custLinFactNeighborX="-3226" custLinFactNeighborY="-40298"/>
      <dgm:spPr/>
      <dgm:t>
        <a:bodyPr/>
        <a:lstStyle/>
        <a:p>
          <a:endParaRPr lang="ru-RU"/>
        </a:p>
      </dgm:t>
    </dgm:pt>
    <dgm:pt modelId="{E049F4AB-0053-4A09-B5A1-285ADE46237F}" type="pres">
      <dgm:prSet presAssocID="{82FF47F3-83C1-48EF-8822-6C669A6B59ED}" presName="rootConnector" presStyleLbl="node1" presStyleIdx="1" presStyleCnt="2"/>
      <dgm:spPr/>
      <dgm:t>
        <a:bodyPr/>
        <a:lstStyle/>
        <a:p>
          <a:endParaRPr lang="ru-RU"/>
        </a:p>
      </dgm:t>
    </dgm:pt>
    <dgm:pt modelId="{6AD5C534-27DF-4C82-9D10-2F589594F2E8}" type="pres">
      <dgm:prSet presAssocID="{82FF47F3-83C1-48EF-8822-6C669A6B59ED}" presName="childShape" presStyleCnt="0"/>
      <dgm:spPr/>
    </dgm:pt>
    <dgm:pt modelId="{F15B3E6E-A267-4C5C-BBD6-00395AD6E7FC}" type="pres">
      <dgm:prSet presAssocID="{48C71B92-ADE2-4ED0-B746-752F71576336}" presName="Name13" presStyleLbl="parChTrans1D2" presStyleIdx="3" presStyleCnt="6"/>
      <dgm:spPr/>
      <dgm:t>
        <a:bodyPr/>
        <a:lstStyle/>
        <a:p>
          <a:endParaRPr lang="ru-RU"/>
        </a:p>
      </dgm:t>
    </dgm:pt>
    <dgm:pt modelId="{34CCDB4C-AAD2-4371-A72B-21B09797D0D8}" type="pres">
      <dgm:prSet presAssocID="{6BFE6ACF-BE5C-4EBE-AECE-4238F54CF3F4}" presName="childText" presStyleLbl="bgAcc1" presStyleIdx="3" presStyleCnt="6" custScaleX="163376" custScaleY="143875" custLinFactNeighborX="-6434" custLinFactNeighborY="-195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9A233E-30E9-49E6-8FF7-A7D5860E9BE8}" type="pres">
      <dgm:prSet presAssocID="{31F82902-D838-4FA4-85DF-EC539664AC84}" presName="Name13" presStyleLbl="parChTrans1D2" presStyleIdx="4" presStyleCnt="6"/>
      <dgm:spPr/>
      <dgm:t>
        <a:bodyPr/>
        <a:lstStyle/>
        <a:p>
          <a:endParaRPr lang="ru-RU"/>
        </a:p>
      </dgm:t>
    </dgm:pt>
    <dgm:pt modelId="{AA1AC1B3-A917-455B-978E-A2C7075A5248}" type="pres">
      <dgm:prSet presAssocID="{309F04B9-FFFE-4411-8816-BCB596129642}" presName="childText" presStyleLbl="bgAcc1" presStyleIdx="4" presStyleCnt="6" custScaleX="169937" custScaleY="197471" custLinFactNeighborX="-5300" custLinFactNeighborY="-232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0CF016-8353-4DC3-AA42-EC1B0736E4CC}" type="pres">
      <dgm:prSet presAssocID="{C4880CAD-5C08-4C25-9DEB-FBCBEE67B5F5}" presName="Name13" presStyleLbl="parChTrans1D2" presStyleIdx="5" presStyleCnt="6"/>
      <dgm:spPr/>
      <dgm:t>
        <a:bodyPr/>
        <a:lstStyle/>
        <a:p>
          <a:endParaRPr lang="ru-RU"/>
        </a:p>
      </dgm:t>
    </dgm:pt>
    <dgm:pt modelId="{043F8A10-F9D7-462B-9D14-780796BF3557}" type="pres">
      <dgm:prSet presAssocID="{46FF17A1-4E5E-4CC9-90B6-F47D0C2BDD86}" presName="childText" presStyleLbl="bgAcc1" presStyleIdx="5" presStyleCnt="6" custScaleX="163792" custScaleY="2038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4ECE0F-CE06-4CBF-8A34-467A560D6315}" srcId="{82FF47F3-83C1-48EF-8822-6C669A6B59ED}" destId="{309F04B9-FFFE-4411-8816-BCB596129642}" srcOrd="1" destOrd="0" parTransId="{31F82902-D838-4FA4-85DF-EC539664AC84}" sibTransId="{96A6EA44-9072-4F48-8676-3A424C6EA2CA}"/>
    <dgm:cxn modelId="{6665A4E2-7156-4004-B786-C7F0593E57E7}" type="presOf" srcId="{D962D1AB-B310-4C4F-A204-56DE894EA4FD}" destId="{822DD2C2-81BC-4429-BA79-4A1306387016}" srcOrd="0" destOrd="0" presId="urn:microsoft.com/office/officeart/2005/8/layout/hierarchy3"/>
    <dgm:cxn modelId="{6795071F-F93E-4437-B1D7-EBF39AD471EA}" type="presOf" srcId="{2D907843-B4A7-439A-9775-BB93EB6A2DF2}" destId="{B34F06DA-B297-4A8D-8036-47C12025EBB0}" srcOrd="0" destOrd="0" presId="urn:microsoft.com/office/officeart/2005/8/layout/hierarchy3"/>
    <dgm:cxn modelId="{BE3BDDB7-482F-42FF-B601-6573CD53E167}" type="presOf" srcId="{309F04B9-FFFE-4411-8816-BCB596129642}" destId="{AA1AC1B3-A917-455B-978E-A2C7075A5248}" srcOrd="0" destOrd="0" presId="urn:microsoft.com/office/officeart/2005/8/layout/hierarchy3"/>
    <dgm:cxn modelId="{453E7DAD-255C-4558-8B3B-59D5C69A72CE}" srcId="{5505114E-8D73-43C9-A0F4-9332B7289FED}" destId="{96C2C3FE-9A9C-4FF3-B73C-4439179AE1E2}" srcOrd="0" destOrd="0" parTransId="{9AA43BF8-6236-4936-B26A-2F8C348A3DB3}" sibTransId="{F3F82892-F9DD-42C3-970E-1F2BC6BB6195}"/>
    <dgm:cxn modelId="{7D807156-72A5-4EF3-AE82-94C522FA2A98}" type="presOf" srcId="{6BFE6ACF-BE5C-4EBE-AECE-4238F54CF3F4}" destId="{34CCDB4C-AAD2-4371-A72B-21B09797D0D8}" srcOrd="0" destOrd="0" presId="urn:microsoft.com/office/officeart/2005/8/layout/hierarchy3"/>
    <dgm:cxn modelId="{DEB25E1A-C5D5-4159-A412-A6C1F5AA4C32}" srcId="{5505114E-8D73-43C9-A0F4-9332B7289FED}" destId="{2D907843-B4A7-439A-9775-BB93EB6A2DF2}" srcOrd="1" destOrd="0" parTransId="{1F91FE54-61FD-43AD-AD50-695CBF1E120C}" sibTransId="{5C8C9C5B-6303-435A-BE1E-BCDC606C5F68}"/>
    <dgm:cxn modelId="{3F294DA8-5400-4154-8C58-2065688A131D}" type="presOf" srcId="{82FF47F3-83C1-48EF-8822-6C669A6B59ED}" destId="{E049F4AB-0053-4A09-B5A1-285ADE46237F}" srcOrd="1" destOrd="0" presId="urn:microsoft.com/office/officeart/2005/8/layout/hierarchy3"/>
    <dgm:cxn modelId="{C4636E5C-19A2-4969-8C4E-69AB3E644CBA}" type="presOf" srcId="{1F91FE54-61FD-43AD-AD50-695CBF1E120C}" destId="{041816B0-8009-4425-800B-73C2544A3B18}" srcOrd="0" destOrd="0" presId="urn:microsoft.com/office/officeart/2005/8/layout/hierarchy3"/>
    <dgm:cxn modelId="{DF049C66-EC59-4C16-B1E9-C03572B993E3}" type="presOf" srcId="{96C2C3FE-9A9C-4FF3-B73C-4439179AE1E2}" destId="{53D4A800-3CFE-44D3-9195-A57C23CF65C8}" srcOrd="0" destOrd="0" presId="urn:microsoft.com/office/officeart/2005/8/layout/hierarchy3"/>
    <dgm:cxn modelId="{A92DEC66-73D4-4522-B2D1-5595D8D2D8B0}" type="presOf" srcId="{C4880CAD-5C08-4C25-9DEB-FBCBEE67B5F5}" destId="{260CF016-8353-4DC3-AA42-EC1B0736E4CC}" srcOrd="0" destOrd="0" presId="urn:microsoft.com/office/officeart/2005/8/layout/hierarchy3"/>
    <dgm:cxn modelId="{3DD00F32-C772-4451-A221-16B109DC4C93}" srcId="{D962D1AB-B310-4C4F-A204-56DE894EA4FD}" destId="{5505114E-8D73-43C9-A0F4-9332B7289FED}" srcOrd="0" destOrd="0" parTransId="{CDB6CA9C-A4DB-46D7-B425-CA2F40B43CBB}" sibTransId="{C6D84F74-5706-4EBF-A736-121848FDFC1F}"/>
    <dgm:cxn modelId="{99B79875-DDF1-4AD4-8336-346B134E5AD6}" type="presOf" srcId="{46FF17A1-4E5E-4CC9-90B6-F47D0C2BDD86}" destId="{043F8A10-F9D7-462B-9D14-780796BF3557}" srcOrd="0" destOrd="0" presId="urn:microsoft.com/office/officeart/2005/8/layout/hierarchy3"/>
    <dgm:cxn modelId="{ABBA0F3F-2ADC-45A4-8E03-EFEF844E334F}" type="presOf" srcId="{5505114E-8D73-43C9-A0F4-9332B7289FED}" destId="{2B1AF7BA-B719-44CD-BDF6-5B5826D0B0CB}" srcOrd="1" destOrd="0" presId="urn:microsoft.com/office/officeart/2005/8/layout/hierarchy3"/>
    <dgm:cxn modelId="{94B2E70F-66C9-44D2-916C-CE6979FB6F93}" type="presOf" srcId="{0209807A-C3B3-4054-8454-2B27ADD4F670}" destId="{F29A21B0-1AC1-4F34-BD22-66A46EA9B02A}" srcOrd="0" destOrd="0" presId="urn:microsoft.com/office/officeart/2005/8/layout/hierarchy3"/>
    <dgm:cxn modelId="{2C9D05D1-0970-4426-87EB-5C12ACCD7C90}" srcId="{82FF47F3-83C1-48EF-8822-6C669A6B59ED}" destId="{6BFE6ACF-BE5C-4EBE-AECE-4238F54CF3F4}" srcOrd="0" destOrd="0" parTransId="{48C71B92-ADE2-4ED0-B746-752F71576336}" sibTransId="{A440834E-60E9-4C1E-854F-5DEDA2DD0251}"/>
    <dgm:cxn modelId="{E9C2BA21-D698-4659-B145-8F59F19CBA05}" srcId="{D962D1AB-B310-4C4F-A204-56DE894EA4FD}" destId="{82FF47F3-83C1-48EF-8822-6C669A6B59ED}" srcOrd="1" destOrd="0" parTransId="{DFFFA98A-242E-465E-A927-79E23CC770CD}" sibTransId="{9A124C0E-0B01-4D1F-A4F6-FAADC171908D}"/>
    <dgm:cxn modelId="{99E581CF-27BB-44EA-8CE8-EEBDFB8E7986}" type="presOf" srcId="{48C71B92-ADE2-4ED0-B746-752F71576336}" destId="{F15B3E6E-A267-4C5C-BBD6-00395AD6E7FC}" srcOrd="0" destOrd="0" presId="urn:microsoft.com/office/officeart/2005/8/layout/hierarchy3"/>
    <dgm:cxn modelId="{D0433805-E9E7-4968-9488-602714F3E11C}" type="presOf" srcId="{82FF47F3-83C1-48EF-8822-6C669A6B59ED}" destId="{4AF54B3A-ECB9-462B-B8E4-96A131FCFF68}" srcOrd="0" destOrd="0" presId="urn:microsoft.com/office/officeart/2005/8/layout/hierarchy3"/>
    <dgm:cxn modelId="{5E550ED1-B666-4782-A3F8-E92C0B573534}" srcId="{5505114E-8D73-43C9-A0F4-9332B7289FED}" destId="{0209807A-C3B3-4054-8454-2B27ADD4F670}" srcOrd="2" destOrd="0" parTransId="{99311990-85AC-4E8C-B2E3-3699CD46BEB4}" sibTransId="{748A41BD-38CE-4487-84B2-97C7B5618966}"/>
    <dgm:cxn modelId="{E74C02C1-D2B2-460D-81E6-5606CC55A0F6}" type="presOf" srcId="{5505114E-8D73-43C9-A0F4-9332B7289FED}" destId="{1D815012-57C5-4C8B-AA0B-50AA8FA21FD8}" srcOrd="0" destOrd="0" presId="urn:microsoft.com/office/officeart/2005/8/layout/hierarchy3"/>
    <dgm:cxn modelId="{3ECA23B0-2D5C-4CE8-A6C6-B26156D5D4B0}" type="presOf" srcId="{99311990-85AC-4E8C-B2E3-3699CD46BEB4}" destId="{381A3192-F32B-4EC5-912F-11F91769FB5F}" srcOrd="0" destOrd="0" presId="urn:microsoft.com/office/officeart/2005/8/layout/hierarchy3"/>
    <dgm:cxn modelId="{52474F4D-0A98-4A75-ADD0-B4C737D4EBD4}" type="presOf" srcId="{31F82902-D838-4FA4-85DF-EC539664AC84}" destId="{229A233E-30E9-49E6-8FF7-A7D5860E9BE8}" srcOrd="0" destOrd="0" presId="urn:microsoft.com/office/officeart/2005/8/layout/hierarchy3"/>
    <dgm:cxn modelId="{BC33767E-5986-498C-9992-A6786C6D2622}" type="presOf" srcId="{9AA43BF8-6236-4936-B26A-2F8C348A3DB3}" destId="{172AF182-E739-4EF1-94F8-B9BA4E3B08BB}" srcOrd="0" destOrd="0" presId="urn:microsoft.com/office/officeart/2005/8/layout/hierarchy3"/>
    <dgm:cxn modelId="{92FD5527-1A5E-42E6-95AE-DBE0057C656C}" srcId="{82FF47F3-83C1-48EF-8822-6C669A6B59ED}" destId="{46FF17A1-4E5E-4CC9-90B6-F47D0C2BDD86}" srcOrd="2" destOrd="0" parTransId="{C4880CAD-5C08-4C25-9DEB-FBCBEE67B5F5}" sibTransId="{D28F477D-4F31-481F-893B-0B9799CA5C25}"/>
    <dgm:cxn modelId="{A1372EAD-AD97-4EC4-9409-C5F2D227AA66}" type="presParOf" srcId="{822DD2C2-81BC-4429-BA79-4A1306387016}" destId="{8A15C94E-9A05-4FC6-9FEF-F9536552FF93}" srcOrd="0" destOrd="0" presId="urn:microsoft.com/office/officeart/2005/8/layout/hierarchy3"/>
    <dgm:cxn modelId="{82F0CAB3-1A05-4E81-A739-4EF48EFABCE2}" type="presParOf" srcId="{8A15C94E-9A05-4FC6-9FEF-F9536552FF93}" destId="{87606FDF-79F5-4A44-9891-3841733A6C15}" srcOrd="0" destOrd="0" presId="urn:microsoft.com/office/officeart/2005/8/layout/hierarchy3"/>
    <dgm:cxn modelId="{A1EBF071-C7E1-4744-A6E5-B3A2EAABC092}" type="presParOf" srcId="{87606FDF-79F5-4A44-9891-3841733A6C15}" destId="{1D815012-57C5-4C8B-AA0B-50AA8FA21FD8}" srcOrd="0" destOrd="0" presId="urn:microsoft.com/office/officeart/2005/8/layout/hierarchy3"/>
    <dgm:cxn modelId="{D10BEFD2-883F-4091-BC05-431801490192}" type="presParOf" srcId="{87606FDF-79F5-4A44-9891-3841733A6C15}" destId="{2B1AF7BA-B719-44CD-BDF6-5B5826D0B0CB}" srcOrd="1" destOrd="0" presId="urn:microsoft.com/office/officeart/2005/8/layout/hierarchy3"/>
    <dgm:cxn modelId="{9F4EE2CE-303E-4F33-A3C7-118063BC217C}" type="presParOf" srcId="{8A15C94E-9A05-4FC6-9FEF-F9536552FF93}" destId="{C099D717-C90A-4670-9EA8-7ECA1E7845A2}" srcOrd="1" destOrd="0" presId="urn:microsoft.com/office/officeart/2005/8/layout/hierarchy3"/>
    <dgm:cxn modelId="{D7FE6932-E392-4946-AF90-5D15BB82AE95}" type="presParOf" srcId="{C099D717-C90A-4670-9EA8-7ECA1E7845A2}" destId="{172AF182-E739-4EF1-94F8-B9BA4E3B08BB}" srcOrd="0" destOrd="0" presId="urn:microsoft.com/office/officeart/2005/8/layout/hierarchy3"/>
    <dgm:cxn modelId="{2615BC71-290D-46A5-A878-F700DA75623C}" type="presParOf" srcId="{C099D717-C90A-4670-9EA8-7ECA1E7845A2}" destId="{53D4A800-3CFE-44D3-9195-A57C23CF65C8}" srcOrd="1" destOrd="0" presId="urn:microsoft.com/office/officeart/2005/8/layout/hierarchy3"/>
    <dgm:cxn modelId="{9DF6394B-A8DA-4046-9724-8ABE6F97BF0D}" type="presParOf" srcId="{C099D717-C90A-4670-9EA8-7ECA1E7845A2}" destId="{041816B0-8009-4425-800B-73C2544A3B18}" srcOrd="2" destOrd="0" presId="urn:microsoft.com/office/officeart/2005/8/layout/hierarchy3"/>
    <dgm:cxn modelId="{2D3B5C3A-255B-4B69-AFBD-335A5CBB8804}" type="presParOf" srcId="{C099D717-C90A-4670-9EA8-7ECA1E7845A2}" destId="{B34F06DA-B297-4A8D-8036-47C12025EBB0}" srcOrd="3" destOrd="0" presId="urn:microsoft.com/office/officeart/2005/8/layout/hierarchy3"/>
    <dgm:cxn modelId="{1E11872D-6E10-46B9-92F1-8A9190949919}" type="presParOf" srcId="{C099D717-C90A-4670-9EA8-7ECA1E7845A2}" destId="{381A3192-F32B-4EC5-912F-11F91769FB5F}" srcOrd="4" destOrd="0" presId="urn:microsoft.com/office/officeart/2005/8/layout/hierarchy3"/>
    <dgm:cxn modelId="{680EBB17-07A2-430D-B86A-DE1649CBDAB6}" type="presParOf" srcId="{C099D717-C90A-4670-9EA8-7ECA1E7845A2}" destId="{F29A21B0-1AC1-4F34-BD22-66A46EA9B02A}" srcOrd="5" destOrd="0" presId="urn:microsoft.com/office/officeart/2005/8/layout/hierarchy3"/>
    <dgm:cxn modelId="{4662E873-4466-4339-B4D3-95E634E5731F}" type="presParOf" srcId="{822DD2C2-81BC-4429-BA79-4A1306387016}" destId="{593759A0-CE49-4620-8BC4-A08190A48F9A}" srcOrd="1" destOrd="0" presId="urn:microsoft.com/office/officeart/2005/8/layout/hierarchy3"/>
    <dgm:cxn modelId="{D0205C3F-DE95-4C17-95B2-8433954195CC}" type="presParOf" srcId="{593759A0-CE49-4620-8BC4-A08190A48F9A}" destId="{218A2A21-EC2C-4544-B4D1-436A67A52435}" srcOrd="0" destOrd="0" presId="urn:microsoft.com/office/officeart/2005/8/layout/hierarchy3"/>
    <dgm:cxn modelId="{23E7DA2C-D102-4063-AE39-E8CDE4A903A0}" type="presParOf" srcId="{218A2A21-EC2C-4544-B4D1-436A67A52435}" destId="{4AF54B3A-ECB9-462B-B8E4-96A131FCFF68}" srcOrd="0" destOrd="0" presId="urn:microsoft.com/office/officeart/2005/8/layout/hierarchy3"/>
    <dgm:cxn modelId="{DF89A13F-838A-43B5-8EA7-629EA15062A9}" type="presParOf" srcId="{218A2A21-EC2C-4544-B4D1-436A67A52435}" destId="{E049F4AB-0053-4A09-B5A1-285ADE46237F}" srcOrd="1" destOrd="0" presId="urn:microsoft.com/office/officeart/2005/8/layout/hierarchy3"/>
    <dgm:cxn modelId="{03C9F667-AB78-4474-90EA-3DE7467DFAB8}" type="presParOf" srcId="{593759A0-CE49-4620-8BC4-A08190A48F9A}" destId="{6AD5C534-27DF-4C82-9D10-2F589594F2E8}" srcOrd="1" destOrd="0" presId="urn:microsoft.com/office/officeart/2005/8/layout/hierarchy3"/>
    <dgm:cxn modelId="{D9369A34-2F34-4052-9009-32E75D19BED6}" type="presParOf" srcId="{6AD5C534-27DF-4C82-9D10-2F589594F2E8}" destId="{F15B3E6E-A267-4C5C-BBD6-00395AD6E7FC}" srcOrd="0" destOrd="0" presId="urn:microsoft.com/office/officeart/2005/8/layout/hierarchy3"/>
    <dgm:cxn modelId="{584608CF-FE8A-44D4-8552-CF8EDB1D345A}" type="presParOf" srcId="{6AD5C534-27DF-4C82-9D10-2F589594F2E8}" destId="{34CCDB4C-AAD2-4371-A72B-21B09797D0D8}" srcOrd="1" destOrd="0" presId="urn:microsoft.com/office/officeart/2005/8/layout/hierarchy3"/>
    <dgm:cxn modelId="{4E842F12-0651-4275-8668-B2AD254625F9}" type="presParOf" srcId="{6AD5C534-27DF-4C82-9D10-2F589594F2E8}" destId="{229A233E-30E9-49E6-8FF7-A7D5860E9BE8}" srcOrd="2" destOrd="0" presId="urn:microsoft.com/office/officeart/2005/8/layout/hierarchy3"/>
    <dgm:cxn modelId="{EE1D4835-62E1-4540-9CF9-9CB805F629F6}" type="presParOf" srcId="{6AD5C534-27DF-4C82-9D10-2F589594F2E8}" destId="{AA1AC1B3-A917-455B-978E-A2C7075A5248}" srcOrd="3" destOrd="0" presId="urn:microsoft.com/office/officeart/2005/8/layout/hierarchy3"/>
    <dgm:cxn modelId="{D0239CBD-174B-4A7E-81BF-171FBAF0BEEC}" type="presParOf" srcId="{6AD5C534-27DF-4C82-9D10-2F589594F2E8}" destId="{260CF016-8353-4DC3-AA42-EC1B0736E4CC}" srcOrd="4" destOrd="0" presId="urn:microsoft.com/office/officeart/2005/8/layout/hierarchy3"/>
    <dgm:cxn modelId="{F5431E06-A43B-45C0-9646-090D302BAB83}" type="presParOf" srcId="{6AD5C534-27DF-4C82-9D10-2F589594F2E8}" destId="{043F8A10-F9D7-462B-9D14-780796BF3557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815012-57C5-4C8B-AA0B-50AA8FA21FD8}">
      <dsp:nvSpPr>
        <dsp:cNvPr id="0" name=""/>
        <dsp:cNvSpPr/>
      </dsp:nvSpPr>
      <dsp:spPr>
        <a:xfrm>
          <a:off x="442" y="109694"/>
          <a:ext cx="1413227" cy="706613"/>
        </a:xfrm>
        <a:prstGeom prst="roundRect">
          <a:avLst>
            <a:gd name="adj" fmla="val 10000"/>
          </a:avLst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accent1">
                  <a:lumMod val="50000"/>
                </a:schemeClr>
              </a:solidFill>
            </a:rPr>
            <a:t>Региональная льгота</a:t>
          </a:r>
        </a:p>
      </dsp:txBody>
      <dsp:txXfrm>
        <a:off x="21138" y="130390"/>
        <a:ext cx="1371835" cy="665221"/>
      </dsp:txXfrm>
    </dsp:sp>
    <dsp:sp modelId="{172AF182-E739-4EF1-94F8-B9BA4E3B08BB}">
      <dsp:nvSpPr>
        <dsp:cNvPr id="0" name=""/>
        <dsp:cNvSpPr/>
      </dsp:nvSpPr>
      <dsp:spPr>
        <a:xfrm>
          <a:off x="141765" y="816307"/>
          <a:ext cx="139525" cy="6341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4136"/>
              </a:lnTo>
              <a:lnTo>
                <a:pt x="139525" y="63413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D4A800-3CFE-44D3-9195-A57C23CF65C8}">
      <dsp:nvSpPr>
        <dsp:cNvPr id="0" name=""/>
        <dsp:cNvSpPr/>
      </dsp:nvSpPr>
      <dsp:spPr>
        <a:xfrm>
          <a:off x="281290" y="961340"/>
          <a:ext cx="2100440" cy="978207"/>
        </a:xfrm>
        <a:prstGeom prst="roundRect">
          <a:avLst>
            <a:gd name="adj" fmla="val 10000"/>
          </a:avLst>
        </a:prstGeom>
        <a:solidFill>
          <a:srgbClr val="99FFCC">
            <a:alpha val="90000"/>
          </a:srgb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</a:rPr>
            <a:t>Лиц, включенных в региональный регистр – 13 671 чел.,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</a:rPr>
            <a:t>получили лечение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</a:rPr>
            <a:t>7 362 чел.</a:t>
          </a:r>
          <a:endParaRPr lang="ru-RU" sz="12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309941" y="989991"/>
        <a:ext cx="2043138" cy="920905"/>
      </dsp:txXfrm>
    </dsp:sp>
    <dsp:sp modelId="{28FAC307-CF2D-4CE9-9D90-E095B4E62FD6}">
      <dsp:nvSpPr>
        <dsp:cNvPr id="0" name=""/>
        <dsp:cNvSpPr/>
      </dsp:nvSpPr>
      <dsp:spPr>
        <a:xfrm>
          <a:off x="141765" y="816307"/>
          <a:ext cx="141322" cy="18108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0867"/>
              </a:lnTo>
              <a:lnTo>
                <a:pt x="141322" y="181086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EAD3B4-2166-440B-AD83-03065C99031C}">
      <dsp:nvSpPr>
        <dsp:cNvPr id="0" name=""/>
        <dsp:cNvSpPr/>
      </dsp:nvSpPr>
      <dsp:spPr>
        <a:xfrm>
          <a:off x="283087" y="2147822"/>
          <a:ext cx="2051655" cy="958705"/>
        </a:xfrm>
        <a:prstGeom prst="roundRect">
          <a:avLst>
            <a:gd name="adj" fmla="val 10000"/>
          </a:avLst>
        </a:prstGeom>
        <a:solidFill>
          <a:srgbClr val="99FFCC">
            <a:alpha val="90000"/>
          </a:srgb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</a:rPr>
            <a:t>Стоимость лекарственных препаратов, </a:t>
          </a:r>
          <a:r>
            <a:rPr lang="ru-RU" sz="1200" b="1" kern="1200" dirty="0" err="1" smtClean="0">
              <a:solidFill>
                <a:schemeClr val="accent1">
                  <a:lumMod val="50000"/>
                </a:schemeClr>
              </a:solidFill>
            </a:rPr>
            <a:t>израсхо-дованных</a:t>
          </a: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</a:rPr>
            <a:t> в 2017 г. 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</a:rPr>
            <a:t> 62 479 861,0 руб.</a:t>
          </a:r>
          <a:endParaRPr lang="ru-RU" sz="12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311167" y="2175902"/>
        <a:ext cx="1995495" cy="902545"/>
      </dsp:txXfrm>
    </dsp:sp>
    <dsp:sp modelId="{D8B56C21-42A3-405B-8F4B-CE545B9C5F0B}">
      <dsp:nvSpPr>
        <dsp:cNvPr id="0" name=""/>
        <dsp:cNvSpPr/>
      </dsp:nvSpPr>
      <dsp:spPr>
        <a:xfrm>
          <a:off x="141765" y="816307"/>
          <a:ext cx="141322" cy="30430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43056"/>
              </a:lnTo>
              <a:lnTo>
                <a:pt x="141322" y="304305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0D877B-8ED2-4AA1-90A2-9309F35E3D34}">
      <dsp:nvSpPr>
        <dsp:cNvPr id="0" name=""/>
        <dsp:cNvSpPr/>
      </dsp:nvSpPr>
      <dsp:spPr>
        <a:xfrm>
          <a:off x="283087" y="3283180"/>
          <a:ext cx="1751395" cy="1152366"/>
        </a:xfrm>
        <a:prstGeom prst="roundRect">
          <a:avLst>
            <a:gd name="adj" fmla="val 10000"/>
          </a:avLst>
        </a:prstGeom>
        <a:solidFill>
          <a:srgbClr val="99FFCC">
            <a:alpha val="90000"/>
          </a:srgb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</a:rPr>
            <a:t>На одного регионального льготника выписано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</a:rPr>
            <a:t>14,3 рецепта.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</a:rPr>
            <a:t>Стоимость одного рецепта 583,22 руб.</a:t>
          </a:r>
          <a:endParaRPr lang="ru-RU" sz="1200" b="1" kern="1200" dirty="0">
            <a:solidFill>
              <a:schemeClr val="tx2">
                <a:lumMod val="60000"/>
                <a:lumOff val="40000"/>
              </a:schemeClr>
            </a:solidFill>
          </a:endParaRPr>
        </a:p>
      </dsp:txBody>
      <dsp:txXfrm>
        <a:off x="316839" y="3316932"/>
        <a:ext cx="1683891" cy="1084862"/>
      </dsp:txXfrm>
    </dsp:sp>
    <dsp:sp modelId="{4AF54B3A-ECB9-462B-B8E4-96A131FCFF68}">
      <dsp:nvSpPr>
        <dsp:cNvPr id="0" name=""/>
        <dsp:cNvSpPr/>
      </dsp:nvSpPr>
      <dsp:spPr>
        <a:xfrm>
          <a:off x="2483499" y="98621"/>
          <a:ext cx="1413227" cy="706613"/>
        </a:xfrm>
        <a:prstGeom prst="roundRect">
          <a:avLst>
            <a:gd name="adj" fmla="val 10000"/>
          </a:avLst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accent1">
                  <a:lumMod val="50000"/>
                </a:schemeClr>
              </a:solidFill>
            </a:rPr>
            <a:t>Федеральная льгота</a:t>
          </a:r>
          <a:endParaRPr lang="ru-RU" sz="15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504195" y="119317"/>
        <a:ext cx="1371835" cy="665221"/>
      </dsp:txXfrm>
    </dsp:sp>
    <dsp:sp modelId="{F15B3E6E-A267-4C5C-BBD6-00395AD6E7FC}">
      <dsp:nvSpPr>
        <dsp:cNvPr id="0" name=""/>
        <dsp:cNvSpPr/>
      </dsp:nvSpPr>
      <dsp:spPr>
        <a:xfrm>
          <a:off x="2579102" y="805235"/>
          <a:ext cx="91440" cy="6460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6053"/>
              </a:lnTo>
              <a:lnTo>
                <a:pt x="114612" y="64605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CCDB4C-AAD2-4371-A72B-21B09797D0D8}">
      <dsp:nvSpPr>
        <dsp:cNvPr id="0" name=""/>
        <dsp:cNvSpPr/>
      </dsp:nvSpPr>
      <dsp:spPr>
        <a:xfrm>
          <a:off x="2693714" y="954846"/>
          <a:ext cx="1991316" cy="992884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</a:rPr>
            <a:t>Лиц, включенных в федеральный регистр -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</a:rPr>
            <a:t>2 320 чел.,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</a:rPr>
            <a:t>требовалось лечение у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</a:rPr>
            <a:t>1 176 чел.</a:t>
          </a:r>
          <a:endParaRPr lang="ru-RU" sz="12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722795" y="983927"/>
        <a:ext cx="1933154" cy="934722"/>
      </dsp:txXfrm>
    </dsp:sp>
    <dsp:sp modelId="{600191EE-8667-4264-B54E-DB005C14A199}">
      <dsp:nvSpPr>
        <dsp:cNvPr id="0" name=""/>
        <dsp:cNvSpPr/>
      </dsp:nvSpPr>
      <dsp:spPr>
        <a:xfrm>
          <a:off x="2579102" y="805235"/>
          <a:ext cx="91440" cy="17925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92597"/>
              </a:lnTo>
              <a:lnTo>
                <a:pt x="113187" y="179259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111421-3A8B-4BAC-B6C7-1DA724E697B3}">
      <dsp:nvSpPr>
        <dsp:cNvPr id="0" name=""/>
        <dsp:cNvSpPr/>
      </dsp:nvSpPr>
      <dsp:spPr>
        <a:xfrm>
          <a:off x="2692289" y="2145221"/>
          <a:ext cx="2015250" cy="905221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</a:rPr>
            <a:t>Стоимость лекарственных препаратов, </a:t>
          </a:r>
          <a:r>
            <a:rPr lang="ru-RU" sz="1200" b="1" kern="1200" dirty="0" err="1" smtClean="0">
              <a:solidFill>
                <a:schemeClr val="accent1">
                  <a:lumMod val="50000"/>
                </a:schemeClr>
              </a:solidFill>
            </a:rPr>
            <a:t>израсхо-дованных</a:t>
          </a: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</a:rPr>
            <a:t> в 2017 г.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</a:rPr>
            <a:t>15 961 618,91руб.</a:t>
          </a:r>
          <a:endParaRPr lang="ru-RU" sz="11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718802" y="2171734"/>
        <a:ext cx="1962224" cy="852195"/>
      </dsp:txXfrm>
    </dsp:sp>
    <dsp:sp modelId="{1B7EB516-F8B8-42BC-A750-CB2F355EF25C}">
      <dsp:nvSpPr>
        <dsp:cNvPr id="0" name=""/>
        <dsp:cNvSpPr/>
      </dsp:nvSpPr>
      <dsp:spPr>
        <a:xfrm>
          <a:off x="2624822" y="805235"/>
          <a:ext cx="159067" cy="29939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93982"/>
              </a:lnTo>
              <a:lnTo>
                <a:pt x="159067" y="299398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446320-F7D5-4A73-A71C-2198E6BDD248}">
      <dsp:nvSpPr>
        <dsp:cNvPr id="0" name=""/>
        <dsp:cNvSpPr/>
      </dsp:nvSpPr>
      <dsp:spPr>
        <a:xfrm>
          <a:off x="2783889" y="3171995"/>
          <a:ext cx="1754810" cy="1254444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</a:rPr>
            <a:t>На одного федерального льготника выписано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</a:rPr>
            <a:t> 24,7 рецепта.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</a:rPr>
            <a:t>Стоимость одного рецепта 650,24 руб.</a:t>
          </a:r>
          <a:endParaRPr lang="ru-RU" sz="12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820630" y="3208736"/>
        <a:ext cx="1681328" cy="11809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815012-57C5-4C8B-AA0B-50AA8FA21FD8}">
      <dsp:nvSpPr>
        <dsp:cNvPr id="0" name=""/>
        <dsp:cNvSpPr/>
      </dsp:nvSpPr>
      <dsp:spPr>
        <a:xfrm>
          <a:off x="1189" y="0"/>
          <a:ext cx="1698203" cy="729032"/>
        </a:xfrm>
        <a:prstGeom prst="roundRect">
          <a:avLst>
            <a:gd name="adj" fmla="val 10000"/>
          </a:avLst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accent1">
                  <a:lumMod val="50000"/>
                </a:schemeClr>
              </a:solidFill>
            </a:rPr>
            <a:t>7 ВЗН</a:t>
          </a:r>
          <a:endParaRPr lang="ru-RU" sz="17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2542" y="21353"/>
        <a:ext cx="1655497" cy="686326"/>
      </dsp:txXfrm>
    </dsp:sp>
    <dsp:sp modelId="{172AF182-E739-4EF1-94F8-B9BA4E3B08BB}">
      <dsp:nvSpPr>
        <dsp:cNvPr id="0" name=""/>
        <dsp:cNvSpPr/>
      </dsp:nvSpPr>
      <dsp:spPr>
        <a:xfrm>
          <a:off x="171009" y="729032"/>
          <a:ext cx="157518" cy="5490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9059"/>
              </a:lnTo>
              <a:lnTo>
                <a:pt x="157518" y="54905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D4A800-3CFE-44D3-9195-A57C23CF65C8}">
      <dsp:nvSpPr>
        <dsp:cNvPr id="0" name=""/>
        <dsp:cNvSpPr/>
      </dsp:nvSpPr>
      <dsp:spPr>
        <a:xfrm>
          <a:off x="328528" y="847208"/>
          <a:ext cx="1946294" cy="861766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  <a:alpha val="9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</a:rPr>
            <a:t>Лиц, включенных в регистр - 126 чел.,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</a:rPr>
            <a:t>требовали лечение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</a:rPr>
            <a:t>126 чел.</a:t>
          </a:r>
          <a:endParaRPr lang="ru-RU" sz="12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353768" y="872448"/>
        <a:ext cx="1895814" cy="811286"/>
      </dsp:txXfrm>
    </dsp:sp>
    <dsp:sp modelId="{041816B0-8009-4425-800B-73C2544A3B18}">
      <dsp:nvSpPr>
        <dsp:cNvPr id="0" name=""/>
        <dsp:cNvSpPr/>
      </dsp:nvSpPr>
      <dsp:spPr>
        <a:xfrm>
          <a:off x="171009" y="729032"/>
          <a:ext cx="179598" cy="1678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8170"/>
              </a:lnTo>
              <a:lnTo>
                <a:pt x="179598" y="167817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4F06DA-B297-4A8D-8036-47C12025EBB0}">
      <dsp:nvSpPr>
        <dsp:cNvPr id="0" name=""/>
        <dsp:cNvSpPr/>
      </dsp:nvSpPr>
      <dsp:spPr>
        <a:xfrm>
          <a:off x="350607" y="1969924"/>
          <a:ext cx="1906308" cy="874556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  <a:alpha val="9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</a:rPr>
            <a:t>Стоимость лекарственных препаратов –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</a:rPr>
            <a:t>59 586 205,77 руб.</a:t>
          </a:r>
          <a:endParaRPr lang="ru-RU" sz="12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376222" y="1995539"/>
        <a:ext cx="1855078" cy="823326"/>
      </dsp:txXfrm>
    </dsp:sp>
    <dsp:sp modelId="{381A3192-F32B-4EC5-912F-11F91769FB5F}">
      <dsp:nvSpPr>
        <dsp:cNvPr id="0" name=""/>
        <dsp:cNvSpPr/>
      </dsp:nvSpPr>
      <dsp:spPr>
        <a:xfrm>
          <a:off x="171009" y="729032"/>
          <a:ext cx="179598" cy="27829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2980"/>
              </a:lnTo>
              <a:lnTo>
                <a:pt x="179598" y="278298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9A21B0-1AC1-4F34-BD22-66A46EA9B02A}">
      <dsp:nvSpPr>
        <dsp:cNvPr id="0" name=""/>
        <dsp:cNvSpPr/>
      </dsp:nvSpPr>
      <dsp:spPr>
        <a:xfrm>
          <a:off x="350607" y="3071193"/>
          <a:ext cx="1916891" cy="881639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  <a:alpha val="9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/>
            <a:t> </a:t>
          </a: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</a:rPr>
            <a:t>На одного льготника выписано 5,4 рецепта. Стоимость одного рецепта 90 009,37 руб.</a:t>
          </a:r>
          <a:endParaRPr lang="ru-RU" sz="1200" b="1" i="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376429" y="3097015"/>
        <a:ext cx="1865247" cy="829995"/>
      </dsp:txXfrm>
    </dsp:sp>
    <dsp:sp modelId="{4AF54B3A-ECB9-462B-B8E4-96A131FCFF68}">
      <dsp:nvSpPr>
        <dsp:cNvPr id="0" name=""/>
        <dsp:cNvSpPr/>
      </dsp:nvSpPr>
      <dsp:spPr>
        <a:xfrm>
          <a:off x="2233958" y="0"/>
          <a:ext cx="1497402" cy="735928"/>
        </a:xfrm>
        <a:prstGeom prst="roundRect">
          <a:avLst>
            <a:gd name="adj" fmla="val 10000"/>
          </a:avLst>
        </a:prstGeom>
        <a:solidFill>
          <a:srgbClr val="FF66FF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err="1" smtClean="0">
              <a:solidFill>
                <a:schemeClr val="accent1">
                  <a:lumMod val="50000"/>
                </a:schemeClr>
              </a:solidFill>
            </a:rPr>
            <a:t>Орфанные</a:t>
          </a:r>
          <a:r>
            <a:rPr lang="ru-RU" sz="1700" b="1" kern="1200" dirty="0" smtClean="0">
              <a:solidFill>
                <a:schemeClr val="accent1">
                  <a:lumMod val="50000"/>
                </a:schemeClr>
              </a:solidFill>
            </a:rPr>
            <a:t> заболевания</a:t>
          </a:r>
          <a:endParaRPr lang="ru-RU" sz="17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255513" y="21555"/>
        <a:ext cx="1454292" cy="692818"/>
      </dsp:txXfrm>
    </dsp:sp>
    <dsp:sp modelId="{F15B3E6E-A267-4C5C-BBD6-00395AD6E7FC}">
      <dsp:nvSpPr>
        <dsp:cNvPr id="0" name=""/>
        <dsp:cNvSpPr/>
      </dsp:nvSpPr>
      <dsp:spPr>
        <a:xfrm>
          <a:off x="2383699" y="735928"/>
          <a:ext cx="128053" cy="521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1265"/>
              </a:lnTo>
              <a:lnTo>
                <a:pt x="128053" y="52126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CCDB4C-AAD2-4371-A72B-21B09797D0D8}">
      <dsp:nvSpPr>
        <dsp:cNvPr id="0" name=""/>
        <dsp:cNvSpPr/>
      </dsp:nvSpPr>
      <dsp:spPr>
        <a:xfrm>
          <a:off x="2511752" y="851181"/>
          <a:ext cx="1475343" cy="812026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  <a:alpha val="9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</a:rPr>
            <a:t>Лиц, включенных в регистр 25 чел., лечение получили 22 чел.</a:t>
          </a:r>
        </a:p>
      </dsp:txBody>
      <dsp:txXfrm>
        <a:off x="2535535" y="874964"/>
        <a:ext cx="1427777" cy="764460"/>
      </dsp:txXfrm>
    </dsp:sp>
    <dsp:sp modelId="{229A233E-30E9-49E6-8FF7-A7D5860E9BE8}">
      <dsp:nvSpPr>
        <dsp:cNvPr id="0" name=""/>
        <dsp:cNvSpPr/>
      </dsp:nvSpPr>
      <dsp:spPr>
        <a:xfrm>
          <a:off x="2383699" y="735928"/>
          <a:ext cx="138294" cy="16046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4643"/>
              </a:lnTo>
              <a:lnTo>
                <a:pt x="138294" y="160464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1AC1B3-A917-455B-978E-A2C7075A5248}">
      <dsp:nvSpPr>
        <dsp:cNvPr id="0" name=""/>
        <dsp:cNvSpPr/>
      </dsp:nvSpPr>
      <dsp:spPr>
        <a:xfrm>
          <a:off x="2521993" y="1783311"/>
          <a:ext cx="1534591" cy="1114521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  <a:alpha val="9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</a:rPr>
            <a:t>Стоимость лекарственных препаратов, израсходованных в 2017 г.,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</a:rPr>
            <a:t>24 733 451,75 руб.</a:t>
          </a:r>
        </a:p>
      </dsp:txBody>
      <dsp:txXfrm>
        <a:off x="2554636" y="1815954"/>
        <a:ext cx="1469305" cy="1049235"/>
      </dsp:txXfrm>
    </dsp:sp>
    <dsp:sp modelId="{260CF016-8353-4DC3-AA42-EC1B0736E4CC}">
      <dsp:nvSpPr>
        <dsp:cNvPr id="0" name=""/>
        <dsp:cNvSpPr/>
      </dsp:nvSpPr>
      <dsp:spPr>
        <a:xfrm>
          <a:off x="2383699" y="735928"/>
          <a:ext cx="186155" cy="30093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09380"/>
              </a:lnTo>
              <a:lnTo>
                <a:pt x="186155" y="300938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3F8A10-F9D7-462B-9D14-780796BF3557}">
      <dsp:nvSpPr>
        <dsp:cNvPr id="0" name=""/>
        <dsp:cNvSpPr/>
      </dsp:nvSpPr>
      <dsp:spPr>
        <a:xfrm>
          <a:off x="2569854" y="3170137"/>
          <a:ext cx="1479100" cy="1150343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  <a:alpha val="9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</a:rPr>
            <a:t>На одного льготника 19,0 рецепта. Стоимость одного рецепта 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</a:rPr>
            <a:t>60 032,65руб.</a:t>
          </a:r>
        </a:p>
      </dsp:txBody>
      <dsp:txXfrm>
        <a:off x="2603546" y="3203829"/>
        <a:ext cx="1411716" cy="10829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8316416" cy="4536504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40414575" cy="24965025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B62DF-FF0D-4611-8E10-B5B04D9C004C}" type="datetimeFigureOut">
              <a:rPr lang="ru-RU" smtClean="0"/>
              <a:t>31.03.2018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C064A-C29B-460A-A659-D3821B2D8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53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5938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1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0562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68786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68786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1303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1303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951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6123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3246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8881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 2016 год обследовано 2647 детей, из них до 14 лет – 2375 (89,7%), подростки – 272 человека (10,3%).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Выявлены функциональные расстройства у 1164 детей (43,9%).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Всем пациентам с выявленными функциональными расстройствами назначены индивидуальные планы реабилитации, 43,9% направлены к специалистам поликлиник, 51% направлены к специалистам Центра здоровья.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структуре выявленных нарушений: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расстройства питания – 584 человека (50,2%);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отклонения от нормы по стоматологическому профилю – 619 детей (23,3%);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риск патологии сердечно-сосудистой системы - 45 детей  (1,7%).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373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74612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8026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7704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данным статистической формы № 30 «Сведения о медицинской организации» за 2016 год в учреждении трудится 216 врачей с высшим медицинским образованием, 97 из них (44,9%) имеют квалификационные категории: 50 специалистов (23,1% от общего количества врачей) имеют высшую, 26 человек (12,0%) – первую, 21 врач (9,7%) – вторую квалификационную категорию. Не имеет категории 119 врачей – 55,1% от общего количества врачебного персонала. Вышеуказанные цифры остаются стабильными на протяжении пяти лет. Число врачей, не имеющих категории, превышает число аттестованных специалистов в том числе и по причине увольнения специалистов со стажем и приемом на работу молодых специалистов.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Действующие сертификаты специалиста имеют 209 человек – 96,8% врачебного персонала. Кроме того, из числа врачебного персонала 26 человек имеют по 2 и более сертификата специалиста – 12,0% врачебного персонала.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учреждении работает 526 средних медицинских работника и 1 фармацевт, 229 человек из них (43,5%) имеют квалификационные категории: 140 специалистов (26,6% от общего количества средних) имеют высшую, 63 человека (11,6%) – первую, 24 работника (5,3%) – вторую квалификационную категорию. Не имеют категории 297 средних медицинских работника – 56,5% от общего количества персонала данной категории.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Действующие сертификаты специалиста имеют 423 человека – 80,4% от общего количества работающих на должностях среднего медицинского персонала.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2683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7704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7704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746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746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2452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904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6000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1337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3005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6107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51380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97188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6107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9F759-4873-483F-825C-7EF8856A40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5163D-360F-4E66-A273-4CF016A9AA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11013-CA83-4A25-B593-CE72B1D10A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71500"/>
            <a:ext cx="7162800" cy="487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3400" y="1447800"/>
            <a:ext cx="8191500" cy="48768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7086600" y="6537325"/>
            <a:ext cx="1752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191000" y="6553200"/>
            <a:ext cx="838200" cy="261938"/>
          </a:xfrm>
        </p:spPr>
        <p:txBody>
          <a:bodyPr/>
          <a:lstStyle>
            <a:lvl1pPr>
              <a:defRPr/>
            </a:lvl1pPr>
          </a:lstStyle>
          <a:p>
            <a:fld id="{7B26B577-F503-474B-92CD-8D474B88807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381000" y="6553200"/>
            <a:ext cx="1905000" cy="26193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901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030C8-241B-48D8-9F1E-7A6FC1DB9B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7B650-E4FB-4DBE-88A8-D9750F28F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5EC7-DA58-49B5-B438-4D0F4E5816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09C52-44F2-48BA-BC67-D941D7DC81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0195-90DE-4BA3-88F4-4295BA3284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3F02-09BD-43B2-B4C9-2748C53EA9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4CF7-5F70-4590-B4A0-9A1EB7D062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1C16-EC6E-4AAC-A0E2-B754C99A13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1BF3DD-738B-479C-9A35-32635C9639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39" y="2850116"/>
            <a:ext cx="6480721" cy="37072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-28577"/>
            <a:ext cx="1458912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691680" y="229689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b="1" dirty="0">
                <a:ln w="0"/>
                <a:solidFill>
                  <a:srgbClr val="FBD805"/>
                </a:solidFill>
                <a:cs typeface="Tahoma" pitchFamily="34" charset="0"/>
              </a:rPr>
              <a:t>Бюджетное учреждение ХМАО-Югры</a:t>
            </a:r>
          </a:p>
          <a:p>
            <a:pPr algn="ctr" eaLnBrk="1" hangingPunct="1">
              <a:defRPr/>
            </a:pPr>
            <a:r>
              <a:rPr lang="ru-RU" b="1" dirty="0">
                <a:ln w="0"/>
                <a:solidFill>
                  <a:srgbClr val="FBD805"/>
                </a:solidFill>
                <a:cs typeface="Tahoma" pitchFamily="34" charset="0"/>
              </a:rPr>
              <a:t>  «Сургутская городская </a:t>
            </a:r>
            <a:r>
              <a:rPr lang="en-US" b="1" dirty="0">
                <a:ln w="0"/>
                <a:solidFill>
                  <a:srgbClr val="FBD805"/>
                </a:solidFill>
                <a:cs typeface="Tahoma" pitchFamily="34" charset="0"/>
              </a:rPr>
              <a:t> </a:t>
            </a:r>
            <a:r>
              <a:rPr lang="ru-RU" b="1" dirty="0">
                <a:ln w="0"/>
                <a:solidFill>
                  <a:srgbClr val="FBD805"/>
                </a:solidFill>
                <a:cs typeface="Tahoma" pitchFamily="34" charset="0"/>
              </a:rPr>
              <a:t>клиническая поликлиника № 4»</a:t>
            </a:r>
            <a:r>
              <a:rPr lang="ru-RU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BD805"/>
                </a:solidFill>
                <a:cs typeface="Tahoma" pitchFamily="34" charset="0"/>
              </a:rPr>
              <a:t> </a:t>
            </a: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gray">
          <a:xfrm>
            <a:off x="467544" y="876021"/>
            <a:ext cx="8424936" cy="2048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ru-RU" sz="3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Итоги деятельности </a:t>
            </a:r>
            <a:br>
              <a:rPr lang="ru-RU" sz="3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БУ «Сургутская городская клиническая поликлиника № 4» за 201</a:t>
            </a: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ru-RU" sz="3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год</a:t>
            </a:r>
            <a:endParaRPr lang="en-US" sz="3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056784" cy="942231"/>
          </a:xfrm>
        </p:spPr>
        <p:txBody>
          <a:bodyPr>
            <a:normAutofit fontScale="90000"/>
          </a:bodyPr>
          <a:lstStyle/>
          <a:p>
            <a:r>
              <a:rPr lang="ru-RU" sz="2200" dirty="0"/>
              <a:t>Исполнение целевых показателей </a:t>
            </a:r>
            <a:br>
              <a:rPr lang="ru-RU" sz="2200" dirty="0"/>
            </a:br>
            <a:r>
              <a:rPr lang="ru-RU" sz="2200" dirty="0"/>
              <a:t>по основным показателям смертности </a:t>
            </a:r>
            <a:br>
              <a:rPr lang="ru-RU" sz="2200" dirty="0"/>
            </a:br>
            <a:r>
              <a:rPr lang="ru-RU" sz="2200" dirty="0"/>
              <a:t>населения по программе госгарантий 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644856431"/>
              </p:ext>
            </p:extLst>
          </p:nvPr>
        </p:nvGraphicFramePr>
        <p:xfrm>
          <a:off x="107504" y="1275052"/>
          <a:ext cx="8731696" cy="5154998"/>
        </p:xfrm>
        <a:graphic>
          <a:graphicData uri="http://schemas.openxmlformats.org/drawingml/2006/table">
            <a:tbl>
              <a:tblPr/>
              <a:tblGrid>
                <a:gridCol w="5472608"/>
                <a:gridCol w="1800200"/>
                <a:gridCol w="1458888"/>
              </a:tblGrid>
              <a:tr h="6070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целевой показатель 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Факт 201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6108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смертность от туберкулеза на 100 тыс. населения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7976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Доля умерших в трудоспособном возрасте на дому к общему кол-ву умерших в трудоспособном возрасте (%)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8,0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27,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5704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младенческая смертность на 1 тыс.  родившихся живыми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2,02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6364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смертность детей от 0 до 4 лет на 100 тыс. населения соответствующего возраста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38,0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71,2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6597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смертность детей от 0-17 лет на 100 тыс. населения детского населения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57,0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43,3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6364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Доля умерших в возрасте от 0 до 4  на дому в общем количестве умерших от 0-4 года (%)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10,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14,3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6364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Доля умерших в возрасте от 0 до 17  на дому в общем количестве умерших от 0-17 года (%)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11,4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27,3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8520" y="-99392"/>
            <a:ext cx="1458912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531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655893" y="363816"/>
            <a:ext cx="6858000" cy="487363"/>
          </a:xfrm>
        </p:spPr>
        <p:txBody>
          <a:bodyPr>
            <a:normAutofit fontScale="90000"/>
          </a:bodyPr>
          <a:lstStyle/>
          <a:p>
            <a:r>
              <a:rPr lang="ru-RU" sz="2600" dirty="0" smtClean="0"/>
              <a:t>Смертность в трудоспособном возрасте</a:t>
            </a:r>
            <a:endParaRPr lang="en-US" sz="2600" dirty="0"/>
          </a:p>
        </p:txBody>
      </p:sp>
      <p:sp>
        <p:nvSpPr>
          <p:cNvPr id="43017" name="AutoShape 9"/>
          <p:cNvSpPr>
            <a:spLocks noChangeAspect="1" noChangeArrowheads="1" noTextEdit="1"/>
          </p:cNvSpPr>
          <p:nvPr/>
        </p:nvSpPr>
        <p:spPr bwMode="gray">
          <a:xfrm flipH="1">
            <a:off x="4868863" y="3405188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31" y="-112433"/>
            <a:ext cx="1458912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106499" y="840472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Показатель </a:t>
            </a:r>
            <a:r>
              <a:rPr lang="ru-RU" b="1" dirty="0" smtClean="0"/>
              <a:t>смертности в трудоспособном возрасте </a:t>
            </a:r>
            <a:r>
              <a:rPr lang="ru-RU" b="1" dirty="0"/>
              <a:t>на 100 тыс. среднегодового населения составил </a:t>
            </a:r>
            <a:r>
              <a:rPr lang="ru-RU" b="1" dirty="0" smtClean="0"/>
              <a:t>304,2</a:t>
            </a:r>
            <a:endParaRPr lang="ru-RU" b="1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349793204"/>
              </p:ext>
            </p:extLst>
          </p:nvPr>
        </p:nvGraphicFramePr>
        <p:xfrm>
          <a:off x="3749331" y="1163637"/>
          <a:ext cx="5394669" cy="5505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25323678"/>
              </p:ext>
            </p:extLst>
          </p:nvPr>
        </p:nvGraphicFramePr>
        <p:xfrm>
          <a:off x="99232" y="2276872"/>
          <a:ext cx="3608672" cy="3080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02440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636" y="430982"/>
            <a:ext cx="6512511" cy="1143000"/>
          </a:xfrm>
        </p:spPr>
        <p:txBody>
          <a:bodyPr/>
          <a:lstStyle/>
          <a:p>
            <a:r>
              <a:rPr lang="ru-RU" sz="2400" dirty="0" smtClean="0"/>
              <a:t>Смертность на дому</a:t>
            </a:r>
            <a:endParaRPr lang="en-US" sz="2400" dirty="0">
              <a:solidFill>
                <a:schemeClr val="accent1"/>
              </a:solidFill>
            </a:endParaRPr>
          </a:p>
        </p:txBody>
      </p:sp>
      <p:grpSp>
        <p:nvGrpSpPr>
          <p:cNvPr id="40963" name="Group 3"/>
          <p:cNvGrpSpPr>
            <a:grpSpLocks/>
          </p:cNvGrpSpPr>
          <p:nvPr/>
        </p:nvGrpSpPr>
        <p:grpSpPr bwMode="auto">
          <a:xfrm>
            <a:off x="1815497" y="2785729"/>
            <a:ext cx="526437" cy="457200"/>
            <a:chOff x="1123" y="2679"/>
            <a:chExt cx="1536" cy="1328"/>
          </a:xfrm>
        </p:grpSpPr>
        <p:sp>
          <p:nvSpPr>
            <p:cNvPr id="40964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40966" name="AutoShape 6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</p:grpSp>
      <p:grpSp>
        <p:nvGrpSpPr>
          <p:cNvPr id="40967" name="Group 7"/>
          <p:cNvGrpSpPr>
            <a:grpSpLocks/>
          </p:cNvGrpSpPr>
          <p:nvPr/>
        </p:nvGrpSpPr>
        <p:grpSpPr bwMode="auto">
          <a:xfrm>
            <a:off x="1828123" y="3477865"/>
            <a:ext cx="574084" cy="531750"/>
            <a:chOff x="3174" y="2656"/>
            <a:chExt cx="1549" cy="1351"/>
          </a:xfrm>
        </p:grpSpPr>
        <p:sp>
          <p:nvSpPr>
            <p:cNvPr id="40968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40969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40970" name="AutoShape 10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</p:grpSp>
      <p:sp>
        <p:nvSpPr>
          <p:cNvPr id="40971" name="Line 11"/>
          <p:cNvSpPr>
            <a:spLocks noChangeShapeType="1"/>
          </p:cNvSpPr>
          <p:nvPr/>
        </p:nvSpPr>
        <p:spPr bwMode="auto">
          <a:xfrm>
            <a:off x="2508935" y="3214983"/>
            <a:ext cx="6139276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2435202" y="2764161"/>
            <a:ext cx="64236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sz="2000" dirty="0" smtClean="0"/>
              <a:t> болезни </a:t>
            </a:r>
            <a:r>
              <a:rPr lang="ru-RU" sz="2000" dirty="0"/>
              <a:t>системы органов кровообращения – </a:t>
            </a:r>
            <a:r>
              <a:rPr lang="ru-RU" sz="2000" dirty="0" smtClean="0"/>
              <a:t>60,9%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40973" name="Text Box 13"/>
          <p:cNvSpPr txBox="1">
            <a:spLocks noChangeArrowheads="1"/>
          </p:cNvSpPr>
          <p:nvPr/>
        </p:nvSpPr>
        <p:spPr bwMode="gray">
          <a:xfrm>
            <a:off x="1896224" y="2785729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0974" name="Line 14"/>
          <p:cNvSpPr>
            <a:spLocks noChangeShapeType="1"/>
          </p:cNvSpPr>
          <p:nvPr/>
        </p:nvSpPr>
        <p:spPr bwMode="auto">
          <a:xfrm flipV="1">
            <a:off x="2493232" y="3890721"/>
            <a:ext cx="6139276" cy="39388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0975" name="Text Box 15"/>
          <p:cNvSpPr txBox="1">
            <a:spLocks noChangeArrowheads="1"/>
          </p:cNvSpPr>
          <p:nvPr/>
        </p:nvSpPr>
        <p:spPr bwMode="auto">
          <a:xfrm>
            <a:off x="2582871" y="3472155"/>
            <a:ext cx="33534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0"/>
            <a:r>
              <a:rPr lang="ru-RU" sz="2000" dirty="0"/>
              <a:t>новообразования – </a:t>
            </a:r>
            <a:r>
              <a:rPr lang="ru-RU" sz="2000" dirty="0" smtClean="0"/>
              <a:t>18,8% </a:t>
            </a:r>
            <a:endParaRPr lang="ru-RU" sz="2000" dirty="0"/>
          </a:p>
        </p:txBody>
      </p:sp>
      <p:sp>
        <p:nvSpPr>
          <p:cNvPr id="40976" name="Text Box 16"/>
          <p:cNvSpPr txBox="1">
            <a:spLocks noChangeArrowheads="1"/>
          </p:cNvSpPr>
          <p:nvPr/>
        </p:nvSpPr>
        <p:spPr bwMode="gray">
          <a:xfrm>
            <a:off x="1932020" y="3508579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40977" name="Group 17"/>
          <p:cNvGrpSpPr>
            <a:grpSpLocks/>
          </p:cNvGrpSpPr>
          <p:nvPr/>
        </p:nvGrpSpPr>
        <p:grpSpPr bwMode="auto">
          <a:xfrm>
            <a:off x="1827905" y="4337143"/>
            <a:ext cx="594349" cy="542594"/>
            <a:chOff x="1110" y="2656"/>
            <a:chExt cx="1549" cy="1351"/>
          </a:xfrm>
        </p:grpSpPr>
        <p:sp>
          <p:nvSpPr>
            <p:cNvPr id="40978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40979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40980" name="AutoShape 20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</p:grpSp>
      <p:grpSp>
        <p:nvGrpSpPr>
          <p:cNvPr id="40981" name="Group 21"/>
          <p:cNvGrpSpPr>
            <a:grpSpLocks/>
          </p:cNvGrpSpPr>
          <p:nvPr/>
        </p:nvGrpSpPr>
        <p:grpSpPr bwMode="auto">
          <a:xfrm>
            <a:off x="1883773" y="5190351"/>
            <a:ext cx="537325" cy="522624"/>
            <a:chOff x="3174" y="2656"/>
            <a:chExt cx="1549" cy="1351"/>
          </a:xfrm>
        </p:grpSpPr>
        <p:sp>
          <p:nvSpPr>
            <p:cNvPr id="40982" name="AutoShape 22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40983" name="AutoShape 23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40984" name="AutoShape 24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</p:grpSp>
      <p:sp>
        <p:nvSpPr>
          <p:cNvPr id="40985" name="Line 25"/>
          <p:cNvSpPr>
            <a:spLocks noChangeShapeType="1"/>
          </p:cNvSpPr>
          <p:nvPr/>
        </p:nvSpPr>
        <p:spPr bwMode="auto">
          <a:xfrm flipV="1">
            <a:off x="2590893" y="4810577"/>
            <a:ext cx="6188722" cy="26463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0987" name="Text Box 27"/>
          <p:cNvSpPr txBox="1">
            <a:spLocks noChangeArrowheads="1"/>
          </p:cNvSpPr>
          <p:nvPr/>
        </p:nvSpPr>
        <p:spPr bwMode="gray">
          <a:xfrm>
            <a:off x="1938159" y="437984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0988" name="Line 28"/>
          <p:cNvSpPr>
            <a:spLocks noChangeShapeType="1"/>
          </p:cNvSpPr>
          <p:nvPr/>
        </p:nvSpPr>
        <p:spPr bwMode="auto">
          <a:xfrm flipV="1">
            <a:off x="2582871" y="5763452"/>
            <a:ext cx="6139276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0989" name="Text Box 29"/>
          <p:cNvSpPr txBox="1">
            <a:spLocks noChangeArrowheads="1"/>
          </p:cNvSpPr>
          <p:nvPr/>
        </p:nvSpPr>
        <p:spPr bwMode="auto">
          <a:xfrm>
            <a:off x="2508935" y="5190351"/>
            <a:ext cx="635530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sz="2000" dirty="0"/>
              <a:t>д</a:t>
            </a:r>
            <a:r>
              <a:rPr lang="ru-RU" sz="2000" dirty="0" smtClean="0"/>
              <a:t>ругие симптомы и признаки – 6,1%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40990" name="Text Box 30"/>
          <p:cNvSpPr txBox="1">
            <a:spLocks noChangeArrowheads="1"/>
          </p:cNvSpPr>
          <p:nvPr/>
        </p:nvSpPr>
        <p:spPr bwMode="gray">
          <a:xfrm>
            <a:off x="1981780" y="5218614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0992" name="Text Box 3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-99393"/>
            <a:ext cx="1458912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367324" y="1354212"/>
            <a:ext cx="84969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+mj-lt"/>
              </a:rPr>
              <a:t>В </a:t>
            </a:r>
            <a:r>
              <a:rPr lang="ru-RU" b="1" dirty="0" smtClean="0">
                <a:latin typeface="+mj-lt"/>
              </a:rPr>
              <a:t>201</a:t>
            </a:r>
            <a:r>
              <a:rPr lang="en-US" b="1" dirty="0" smtClean="0">
                <a:latin typeface="+mj-lt"/>
              </a:rPr>
              <a:t>7</a:t>
            </a:r>
            <a:r>
              <a:rPr lang="ru-RU" b="1" dirty="0" smtClean="0">
                <a:latin typeface="+mj-lt"/>
              </a:rPr>
              <a:t> </a:t>
            </a:r>
            <a:r>
              <a:rPr lang="ru-RU" b="1" dirty="0">
                <a:latin typeface="+mj-lt"/>
              </a:rPr>
              <a:t>году на дому умерло </a:t>
            </a:r>
            <a:r>
              <a:rPr lang="en-US" b="1" dirty="0" smtClean="0">
                <a:latin typeface="+mj-lt"/>
              </a:rPr>
              <a:t>197</a:t>
            </a:r>
            <a:r>
              <a:rPr lang="ru-RU" b="1" dirty="0" smtClean="0">
                <a:latin typeface="+mj-lt"/>
              </a:rPr>
              <a:t> </a:t>
            </a:r>
            <a:r>
              <a:rPr lang="ru-RU" b="1" dirty="0">
                <a:latin typeface="+mj-lt"/>
              </a:rPr>
              <a:t>человек, показатель составил </a:t>
            </a:r>
            <a:r>
              <a:rPr lang="ru-RU" b="1" dirty="0" smtClean="0">
                <a:latin typeface="+mj-lt"/>
              </a:rPr>
              <a:t>1</a:t>
            </a:r>
            <a:r>
              <a:rPr lang="en-US" b="1" dirty="0" smtClean="0">
                <a:latin typeface="+mj-lt"/>
              </a:rPr>
              <a:t>64,5</a:t>
            </a:r>
            <a:r>
              <a:rPr lang="ru-RU" b="1" dirty="0" smtClean="0">
                <a:latin typeface="+mj-lt"/>
              </a:rPr>
              <a:t> </a:t>
            </a:r>
            <a:r>
              <a:rPr lang="ru-RU" b="1" dirty="0">
                <a:latin typeface="+mj-lt"/>
              </a:rPr>
              <a:t>на 100 тыс. среднегодового населения, что </a:t>
            </a:r>
            <a:r>
              <a:rPr lang="ru-RU" b="1" dirty="0" smtClean="0">
                <a:latin typeface="+mj-lt"/>
              </a:rPr>
              <a:t>выше уровня 201</a:t>
            </a:r>
            <a:r>
              <a:rPr lang="en-US" b="1" dirty="0" smtClean="0">
                <a:latin typeface="+mj-lt"/>
              </a:rPr>
              <a:t>6</a:t>
            </a:r>
            <a:r>
              <a:rPr lang="ru-RU" b="1" dirty="0" smtClean="0">
                <a:latin typeface="+mj-lt"/>
              </a:rPr>
              <a:t> года </a:t>
            </a:r>
            <a:r>
              <a:rPr lang="ru-RU" b="1" dirty="0">
                <a:latin typeface="+mj-lt"/>
              </a:rPr>
              <a:t>на </a:t>
            </a:r>
            <a:r>
              <a:rPr lang="ru-RU" b="1" dirty="0" smtClean="0">
                <a:latin typeface="+mj-lt"/>
              </a:rPr>
              <a:t>19,9% (2016 г</a:t>
            </a:r>
            <a:r>
              <a:rPr lang="ru-RU" b="1" dirty="0">
                <a:latin typeface="+mj-lt"/>
              </a:rPr>
              <a:t>. – </a:t>
            </a:r>
            <a:r>
              <a:rPr lang="ru-RU" b="1" dirty="0" smtClean="0">
                <a:latin typeface="+mj-lt"/>
              </a:rPr>
              <a:t>157 случаев – 137,1). </a:t>
            </a:r>
            <a:endParaRPr lang="ru-RU" b="1" dirty="0">
              <a:latin typeface="+mj-lt"/>
            </a:endParaRPr>
          </a:p>
          <a:p>
            <a:r>
              <a:rPr lang="ru-RU" b="1" dirty="0">
                <a:latin typeface="+mj-lt"/>
              </a:rPr>
              <a:t>Структура смертности на дому: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14396" y="4130484"/>
            <a:ext cx="64107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2000" dirty="0"/>
              <a:t>внешние причины заболеваемости и </a:t>
            </a:r>
            <a:r>
              <a:rPr lang="ru-RU" sz="2000" dirty="0" smtClean="0"/>
              <a:t>смертности</a:t>
            </a:r>
          </a:p>
          <a:p>
            <a:pPr eaLnBrk="0" hangingPunct="0"/>
            <a:r>
              <a:rPr lang="ru-RU" sz="2000" dirty="0" smtClean="0"/>
              <a:t> </a:t>
            </a:r>
            <a:r>
              <a:rPr lang="ru-RU" sz="2000" dirty="0"/>
              <a:t>– </a:t>
            </a:r>
            <a:r>
              <a:rPr lang="ru-RU" sz="2000" dirty="0" smtClean="0"/>
              <a:t>7,6%</a:t>
            </a:r>
            <a:endParaRPr lang="en-US" sz="2000" dirty="0">
              <a:solidFill>
                <a:schemeClr val="tx2"/>
              </a:solidFill>
            </a:endParaRPr>
          </a:p>
        </p:txBody>
      </p:sp>
      <p:grpSp>
        <p:nvGrpSpPr>
          <p:cNvPr id="34" name="Group 21"/>
          <p:cNvGrpSpPr>
            <a:grpSpLocks/>
          </p:cNvGrpSpPr>
          <p:nvPr/>
        </p:nvGrpSpPr>
        <p:grpSpPr bwMode="auto">
          <a:xfrm>
            <a:off x="1913837" y="6003051"/>
            <a:ext cx="545523" cy="523630"/>
            <a:chOff x="3174" y="2656"/>
            <a:chExt cx="1549" cy="1351"/>
          </a:xfrm>
        </p:grpSpPr>
        <p:sp>
          <p:nvSpPr>
            <p:cNvPr id="35" name="AutoShape 22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36" name="AutoShape 23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37" name="AutoShape 24"/>
            <p:cNvSpPr>
              <a:spLocks noChangeArrowheads="1"/>
            </p:cNvSpPr>
            <p:nvPr/>
          </p:nvSpPr>
          <p:spPr bwMode="gray">
            <a:xfrm>
              <a:off x="3267" y="2707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ru-RU" sz="2400" b="1" dirty="0" smtClean="0">
                  <a:solidFill>
                    <a:schemeClr val="bg1"/>
                  </a:solidFill>
                </a:rPr>
                <a:t>5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8" name="Line 28"/>
          <p:cNvSpPr>
            <a:spLocks noChangeShapeType="1"/>
          </p:cNvSpPr>
          <p:nvPr/>
        </p:nvSpPr>
        <p:spPr bwMode="auto">
          <a:xfrm flipV="1">
            <a:off x="2508935" y="6581517"/>
            <a:ext cx="6139276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9" name="Text Box 29"/>
          <p:cNvSpPr txBox="1">
            <a:spLocks noChangeArrowheads="1"/>
          </p:cNvSpPr>
          <p:nvPr/>
        </p:nvSpPr>
        <p:spPr bwMode="auto">
          <a:xfrm>
            <a:off x="2668688" y="6060788"/>
            <a:ext cx="635530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sz="2000" dirty="0"/>
              <a:t>б</a:t>
            </a:r>
            <a:r>
              <a:rPr lang="ru-RU" sz="2000" dirty="0" smtClean="0"/>
              <a:t>олезни органов пищеварения  – 2,5%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160619" y="546052"/>
            <a:ext cx="6512511" cy="1143000"/>
          </a:xfrm>
        </p:spPr>
        <p:txBody>
          <a:bodyPr/>
          <a:lstStyle/>
          <a:p>
            <a:r>
              <a:rPr lang="ru-RU" sz="2400" dirty="0" smtClean="0"/>
              <a:t>Общая заболеваемость</a:t>
            </a:r>
            <a:endParaRPr lang="en-US" sz="2400" dirty="0"/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42" y="-39495"/>
            <a:ext cx="1458912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99312" y="5542002"/>
            <a:ext cx="3922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Уровень заболеваемости</a:t>
            </a:r>
            <a:endParaRPr lang="ru-RU" b="1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409441794"/>
              </p:ext>
            </p:extLst>
          </p:nvPr>
        </p:nvGraphicFramePr>
        <p:xfrm>
          <a:off x="3779912" y="836712"/>
          <a:ext cx="5169079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3549410291"/>
              </p:ext>
            </p:extLst>
          </p:nvPr>
        </p:nvGraphicFramePr>
        <p:xfrm>
          <a:off x="99232" y="1844824"/>
          <a:ext cx="4022308" cy="3512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160619" y="546052"/>
            <a:ext cx="6512511" cy="1143000"/>
          </a:xfrm>
        </p:spPr>
        <p:txBody>
          <a:bodyPr/>
          <a:lstStyle/>
          <a:p>
            <a:r>
              <a:rPr lang="ru-RU" sz="2400" dirty="0" smtClean="0"/>
              <a:t>Первичная заболеваемость</a:t>
            </a:r>
            <a:endParaRPr lang="en-US" sz="2400" dirty="0"/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42" y="-39495"/>
            <a:ext cx="1458912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99312" y="5542002"/>
            <a:ext cx="3922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Уровень первичной заболеваемости</a:t>
            </a:r>
            <a:endParaRPr lang="ru-RU" b="1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487864297"/>
              </p:ext>
            </p:extLst>
          </p:nvPr>
        </p:nvGraphicFramePr>
        <p:xfrm>
          <a:off x="3779912" y="836712"/>
          <a:ext cx="5169079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1874162894"/>
              </p:ext>
            </p:extLst>
          </p:nvPr>
        </p:nvGraphicFramePr>
        <p:xfrm>
          <a:off x="99232" y="1844824"/>
          <a:ext cx="4022308" cy="3512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17767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548680"/>
            <a:ext cx="6512511" cy="1143000"/>
          </a:xfrm>
        </p:spPr>
        <p:txBody>
          <a:bodyPr/>
          <a:lstStyle/>
          <a:p>
            <a:r>
              <a:rPr lang="ru-RU" sz="2400" dirty="0"/>
              <a:t>Выполнение </a:t>
            </a:r>
            <a:r>
              <a:rPr lang="ru-RU" sz="2400" dirty="0" smtClean="0"/>
              <a:t>объемов медицинской помощи по ОМС</a:t>
            </a:r>
            <a:endParaRPr lang="ru-RU" sz="2400" dirty="0"/>
          </a:p>
        </p:txBody>
      </p:sp>
      <p:sp>
        <p:nvSpPr>
          <p:cNvPr id="9" name="AutoShape 4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5580112" y="1844824"/>
            <a:ext cx="3296534" cy="1174030"/>
          </a:xfrm>
          <a:prstGeom prst="flowChartAlternateProcess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indent="0" algn="ctr" eaLnBrk="1" hangingPunct="1">
              <a:spcBef>
                <a:spcPts val="0"/>
              </a:spcBef>
              <a:buNone/>
            </a:pPr>
            <a:r>
              <a:rPr lang="ru-RU" altLang="ru-RU" sz="1600" b="1" dirty="0" smtClean="0">
                <a:solidFill>
                  <a:schemeClr val="tx1"/>
                </a:solidFill>
              </a:rPr>
              <a:t>Медицинская помощь 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ru-RU" altLang="ru-RU" sz="1600" b="1" dirty="0" smtClean="0">
                <a:solidFill>
                  <a:schemeClr val="tx1"/>
                </a:solidFill>
              </a:rPr>
              <a:t>в дневных стационарах</a:t>
            </a:r>
            <a:endParaRPr lang="ru-RU" altLang="ru-RU" sz="1600" b="1" i="1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28" y="-99392"/>
            <a:ext cx="1458912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414912" y="1844824"/>
            <a:ext cx="4730644" cy="1224136"/>
          </a:xfrm>
          <a:prstGeom prst="flowChartAlternateProcess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r>
              <a:rPr lang="ru-RU" altLang="ru-RU" sz="1600" b="1" dirty="0" smtClean="0"/>
              <a:t>Амбулаторно-поликлиническая </a:t>
            </a:r>
            <a:endParaRPr lang="ru-RU" altLang="ru-RU" sz="1600" b="1" dirty="0"/>
          </a:p>
          <a:p>
            <a:pPr algn="ctr" eaLnBrk="1" hangingPunct="1"/>
            <a:r>
              <a:rPr lang="ru-RU" altLang="ru-RU" sz="1600" b="1" dirty="0"/>
              <a:t>медицинская помощь</a:t>
            </a:r>
            <a:endParaRPr lang="ru-RU" altLang="ru-RU" sz="1600" b="1" i="1" dirty="0"/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199470" y="3068960"/>
            <a:ext cx="1420202" cy="2520280"/>
          </a:xfrm>
          <a:prstGeom prst="upArrowCallout">
            <a:avLst>
              <a:gd name="adj1" fmla="val 25000"/>
              <a:gd name="adj2" fmla="val 25000"/>
              <a:gd name="adj3" fmla="val 19902"/>
              <a:gd name="adj4" fmla="val 66667"/>
            </a:avLst>
          </a:prstGeom>
          <a:solidFill>
            <a:srgbClr val="CCFFFF">
              <a:alpha val="0"/>
            </a:srgbClr>
          </a:solidFill>
          <a:ln w="57150" cmpd="sng">
            <a:solidFill>
              <a:srgbClr val="0EE0F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ru-RU" sz="1200" dirty="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endParaRPr lang="ru-RU" sz="1200" dirty="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endParaRPr lang="ru-RU" b="1" dirty="0">
              <a:solidFill>
                <a:srgbClr val="99FFCC"/>
              </a:solidFill>
              <a:latin typeface="Arial" charset="0"/>
              <a:cs typeface="Arial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Посещения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профилак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тической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целью 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332 116 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(100,2%)</a:t>
            </a:r>
            <a:endParaRPr lang="ru-RU" sz="16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20000"/>
              </a:spcBef>
              <a:defRPr/>
            </a:pPr>
            <a:endParaRPr lang="ru-RU" sz="1600" b="1" dirty="0">
              <a:latin typeface="+mj-lt"/>
              <a:cs typeface="Arial" charset="0"/>
            </a:endParaRPr>
          </a:p>
          <a:p>
            <a:pPr algn="ctr" eaLnBrk="1" hangingPunct="1">
              <a:defRPr/>
            </a:pPr>
            <a:endParaRPr lang="ru-RU" dirty="0">
              <a:latin typeface="+mj-lt"/>
              <a:cs typeface="Arial" charset="0"/>
            </a:endParaRPr>
          </a:p>
          <a:p>
            <a:pPr algn="ctr" eaLnBrk="1" hangingPunct="1">
              <a:defRPr/>
            </a:pPr>
            <a:endParaRPr lang="ru-RU" sz="1400" dirty="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1907704" y="3076004"/>
            <a:ext cx="1507282" cy="2515518"/>
          </a:xfrm>
          <a:prstGeom prst="upArrowCallout">
            <a:avLst>
              <a:gd name="adj1" fmla="val 25000"/>
              <a:gd name="adj2" fmla="val 25000"/>
              <a:gd name="adj3" fmla="val 20479"/>
              <a:gd name="adj4" fmla="val 66667"/>
            </a:avLst>
          </a:prstGeom>
          <a:solidFill>
            <a:srgbClr val="CCFFFF">
              <a:alpha val="0"/>
            </a:srgbClr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ru-RU" sz="1600" b="1" dirty="0" smtClean="0">
              <a:latin typeface="+mj-lt"/>
              <a:cs typeface="Arial" charset="0"/>
            </a:endParaRPr>
          </a:p>
          <a:p>
            <a:pPr algn="ctr" eaLnBrk="1" hangingPunct="1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Обращения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 поводу </a:t>
            </a:r>
          </a:p>
          <a:p>
            <a:pPr algn="ctr" eaLnBrk="1" hangingPunct="1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заболевания</a:t>
            </a:r>
          </a:p>
          <a:p>
            <a:pPr algn="ctr" eaLnBrk="1" hangingPunct="1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146 313</a:t>
            </a:r>
          </a:p>
          <a:p>
            <a:pPr algn="ctr" eaLnBrk="1" hangingPunct="1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(100,0%)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1600" b="1" dirty="0">
              <a:latin typeface="+mj-lt"/>
              <a:cs typeface="Arial" charset="0"/>
            </a:endParaRP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>
            <a:off x="3721320" y="3076004"/>
            <a:ext cx="1412208" cy="2515518"/>
          </a:xfrm>
          <a:prstGeom prst="upArrowCallout">
            <a:avLst>
              <a:gd name="adj1" fmla="val 25000"/>
              <a:gd name="adj2" fmla="val 25000"/>
              <a:gd name="adj3" fmla="val 19902"/>
              <a:gd name="adj4" fmla="val 66667"/>
            </a:avLst>
          </a:prstGeom>
          <a:solidFill>
            <a:srgbClr val="CCFFFF">
              <a:alpha val="0"/>
            </a:srgbClr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Посещения </a:t>
            </a:r>
          </a:p>
          <a:p>
            <a:pPr algn="ctr" eaLnBrk="1" hangingPunct="1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неотложной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помощи </a:t>
            </a:r>
          </a:p>
          <a:p>
            <a:pPr algn="ctr" eaLnBrk="1" hangingPunct="1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32 202</a:t>
            </a:r>
          </a:p>
          <a:p>
            <a:pPr algn="ctr" eaLnBrk="1" hangingPunct="1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(100,0%)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6660231" y="3047414"/>
            <a:ext cx="1552575" cy="2488983"/>
          </a:xfrm>
          <a:prstGeom prst="upArrowCallout">
            <a:avLst>
              <a:gd name="adj1" fmla="val 25000"/>
              <a:gd name="adj2" fmla="val 25000"/>
              <a:gd name="adj3" fmla="val 19902"/>
              <a:gd name="adj4" fmla="val 66667"/>
            </a:avLst>
          </a:prstGeom>
          <a:solidFill>
            <a:srgbClr val="CCFFFF">
              <a:alpha val="0"/>
            </a:srgbClr>
          </a:solidFill>
          <a:ln w="5715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Число </a:t>
            </a:r>
          </a:p>
          <a:p>
            <a:pPr algn="ctr" eaLnBrk="1" hangingPunct="1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пролеченных</a:t>
            </a:r>
          </a:p>
          <a:p>
            <a:pPr algn="ctr" eaLnBrk="1" hangingPunct="1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больных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4 526 (100,0%)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10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476672"/>
            <a:ext cx="6512511" cy="1143000"/>
          </a:xfrm>
        </p:spPr>
        <p:txBody>
          <a:bodyPr/>
          <a:lstStyle/>
          <a:p>
            <a:r>
              <a:rPr lang="ru-RU" sz="2400" dirty="0"/>
              <a:t>Выполнение государственного задания</a:t>
            </a:r>
          </a:p>
        </p:txBody>
      </p:sp>
      <p:sp>
        <p:nvSpPr>
          <p:cNvPr id="9" name="AutoShape 4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5580112" y="1503436"/>
            <a:ext cx="3296534" cy="845444"/>
          </a:xfrm>
          <a:prstGeom prst="flowChartAlternateProcess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normAutofit fontScale="925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Обеспечение 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специальными </a:t>
            </a:r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молочными 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продуктами </a:t>
            </a:r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детского 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питания </a:t>
            </a:r>
            <a:endParaRPr lang="ru-RU" altLang="ru-RU" sz="16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28" y="-99392"/>
            <a:ext cx="1458912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489428" y="1484784"/>
            <a:ext cx="4586628" cy="864096"/>
          </a:xfrm>
          <a:prstGeom prst="flowChartAlternateProcess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r>
              <a:rPr lang="ru-RU" altLang="ru-RU" sz="1600" b="1" dirty="0" smtClean="0"/>
              <a:t>Амбулаторно-поликлиническая </a:t>
            </a:r>
            <a:endParaRPr lang="ru-RU" altLang="ru-RU" sz="1600" b="1" dirty="0"/>
          </a:p>
          <a:p>
            <a:pPr algn="ctr" eaLnBrk="1" hangingPunct="1"/>
            <a:r>
              <a:rPr lang="ru-RU" altLang="ru-RU" sz="1600" b="1" dirty="0"/>
              <a:t>медицинская помощь</a:t>
            </a:r>
            <a:endParaRPr lang="ru-RU" altLang="ru-RU" sz="1600" b="1" i="1" dirty="0"/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323528" y="2507755"/>
            <a:ext cx="1656184" cy="3297510"/>
          </a:xfrm>
          <a:prstGeom prst="upArrowCallout">
            <a:avLst>
              <a:gd name="adj1" fmla="val 25000"/>
              <a:gd name="adj2" fmla="val 25000"/>
              <a:gd name="adj3" fmla="val 20479"/>
              <a:gd name="adj4" fmla="val 66667"/>
            </a:avLst>
          </a:prstGeom>
          <a:solidFill>
            <a:srgbClr val="CCFFFF">
              <a:alpha val="0"/>
            </a:srgbClr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ru-RU" sz="1600" b="1" dirty="0" smtClean="0">
              <a:latin typeface="+mj-lt"/>
              <a:cs typeface="Arial" charset="0"/>
            </a:endParaRPr>
          </a:p>
          <a:p>
            <a:pPr algn="ctr" eaLnBrk="1" hangingPunct="1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Первичная </a:t>
            </a:r>
          </a:p>
          <a:p>
            <a:pPr algn="ctr" eaLnBrk="1" hangingPunct="1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медико-</a:t>
            </a:r>
          </a:p>
          <a:p>
            <a:pPr algn="ctr" eaLnBrk="1" hangingPunct="1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санитарная </a:t>
            </a:r>
          </a:p>
          <a:p>
            <a:pPr algn="ctr" eaLnBrk="1" hangingPunct="1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помощь, не </a:t>
            </a:r>
          </a:p>
          <a:p>
            <a:pPr algn="ctr" eaLnBrk="1" hangingPunct="1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включенная </a:t>
            </a:r>
          </a:p>
          <a:p>
            <a:pPr algn="ctr" eaLnBrk="1" hangingPunct="1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базовую </a:t>
            </a:r>
          </a:p>
          <a:p>
            <a:pPr algn="ctr" eaLnBrk="1" hangingPunct="1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программу ОМС</a:t>
            </a:r>
          </a:p>
          <a:p>
            <a:pPr algn="ctr" eaLnBrk="1" hangingPunct="1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18 628 (95,5%)</a:t>
            </a:r>
          </a:p>
          <a:p>
            <a:pPr algn="ctr" eaLnBrk="1" hangingPunct="1">
              <a:defRPr/>
            </a:pPr>
            <a:endParaRPr lang="ru-RU" sz="1600" b="1" dirty="0">
              <a:latin typeface="+mj-lt"/>
              <a:cs typeface="Arial" charset="0"/>
            </a:endParaRP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>
            <a:off x="2195736" y="2464322"/>
            <a:ext cx="1656184" cy="3340942"/>
          </a:xfrm>
          <a:prstGeom prst="upArrowCallout">
            <a:avLst>
              <a:gd name="adj1" fmla="val 25000"/>
              <a:gd name="adj2" fmla="val 25000"/>
              <a:gd name="adj3" fmla="val 19902"/>
              <a:gd name="adj4" fmla="val 66667"/>
            </a:avLst>
          </a:prstGeom>
          <a:solidFill>
            <a:srgbClr val="CCFFFF">
              <a:alpha val="0"/>
            </a:srgbClr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Первичная </a:t>
            </a:r>
          </a:p>
          <a:p>
            <a:pPr algn="ctr" eaLnBrk="1" hangingPunct="1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медико-</a:t>
            </a:r>
          </a:p>
          <a:p>
            <a:pPr algn="ctr" eaLnBrk="1" hangingPunct="1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санитарная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помощь,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включенная </a:t>
            </a:r>
          </a:p>
          <a:p>
            <a:pPr algn="ctr" eaLnBrk="1" hangingPunct="1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базовую </a:t>
            </a:r>
          </a:p>
          <a:p>
            <a:pPr algn="ctr" eaLnBrk="1" hangingPunct="1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программу ОМС</a:t>
            </a:r>
          </a:p>
          <a:p>
            <a:pPr algn="ctr" eaLnBrk="1" hangingPunct="1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1 264 (97,2%)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6300192" y="2446036"/>
            <a:ext cx="2056631" cy="3355800"/>
          </a:xfrm>
          <a:prstGeom prst="upArrowCallout">
            <a:avLst>
              <a:gd name="adj1" fmla="val 25000"/>
              <a:gd name="adj2" fmla="val 25000"/>
              <a:gd name="adj3" fmla="val 19902"/>
              <a:gd name="adj4" fmla="val 66667"/>
            </a:avLst>
          </a:prstGeom>
          <a:solidFill>
            <a:srgbClr val="CCFFFF">
              <a:alpha val="0"/>
            </a:srgbClr>
          </a:solidFill>
          <a:ln w="5715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Количество </a:t>
            </a:r>
          </a:p>
          <a:p>
            <a:pPr algn="ctr" eaLnBrk="1" hangingPunct="1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обслуживаемых </a:t>
            </a:r>
          </a:p>
          <a:p>
            <a:pPr algn="ctr" eaLnBrk="1" hangingPunct="1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лиц</a:t>
            </a:r>
          </a:p>
          <a:p>
            <a:pPr algn="ctr" eaLnBrk="1" hangingPunct="1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3 438 (99,7%)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4067944" y="2464322"/>
            <a:ext cx="1296144" cy="3340942"/>
          </a:xfrm>
          <a:prstGeom prst="upArrowCallout">
            <a:avLst>
              <a:gd name="adj1" fmla="val 25000"/>
              <a:gd name="adj2" fmla="val 25000"/>
              <a:gd name="adj3" fmla="val 19902"/>
              <a:gd name="adj4" fmla="val 66667"/>
            </a:avLst>
          </a:prstGeom>
          <a:solidFill>
            <a:srgbClr val="CCFFFF">
              <a:alpha val="0"/>
            </a:srgbClr>
          </a:solidFill>
          <a:ln w="57150">
            <a:solidFill>
              <a:srgbClr val="FFB13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6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Посещения </a:t>
            </a:r>
          </a:p>
          <a:p>
            <a:pPr algn="ctr" eaLnBrk="1" hangingPunct="1">
              <a:defRPr/>
            </a:pPr>
            <a:r>
              <a:rPr lang="ru-RU" sz="16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по </a:t>
            </a:r>
            <a:endParaRPr lang="ru-RU" sz="1600" b="1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600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паллиа</a:t>
            </a:r>
            <a:r>
              <a:rPr lang="ru-RU" sz="16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-</a:t>
            </a:r>
          </a:p>
          <a:p>
            <a:pPr algn="ctr" eaLnBrk="1" hangingPunct="1">
              <a:defRPr/>
            </a:pPr>
            <a:r>
              <a:rPr lang="ru-RU" sz="1600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тивной</a:t>
            </a:r>
            <a:r>
              <a:rPr lang="ru-RU" sz="16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endParaRPr lang="ru-RU" sz="1600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6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помощи </a:t>
            </a:r>
          </a:p>
          <a:p>
            <a:pPr algn="ctr" eaLnBrk="1" hangingPunct="1">
              <a:defRPr/>
            </a:pPr>
            <a:r>
              <a:rPr lang="ru-RU" sz="16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2 565</a:t>
            </a:r>
          </a:p>
          <a:p>
            <a:pPr algn="ctr" eaLnBrk="1" hangingPunct="1">
              <a:defRPr/>
            </a:pPr>
            <a:r>
              <a:rPr lang="ru-RU" sz="16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(100,0%)</a:t>
            </a:r>
            <a:endParaRPr lang="ru-RU" sz="16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70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5" grpId="0" animBg="1"/>
      <p:bldP spid="16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571500"/>
            <a:ext cx="6669360" cy="487363"/>
          </a:xfrm>
        </p:spPr>
        <p:txBody>
          <a:bodyPr/>
          <a:lstStyle/>
          <a:p>
            <a:r>
              <a:rPr lang="ru-RU" sz="2400" dirty="0" smtClean="0"/>
              <a:t>Работа дневного стационара</a:t>
            </a:r>
            <a:endParaRPr lang="en-US" sz="2400" dirty="0"/>
          </a:p>
        </p:txBody>
      </p:sp>
      <p:graphicFrame>
        <p:nvGraphicFramePr>
          <p:cNvPr id="25" name="Объект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09116656"/>
              </p:ext>
            </p:extLst>
          </p:nvPr>
        </p:nvGraphicFramePr>
        <p:xfrm>
          <a:off x="-252536" y="260648"/>
          <a:ext cx="10009112" cy="63365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2088"/>
                <a:gridCol w="1008112"/>
                <a:gridCol w="648072"/>
                <a:gridCol w="648072"/>
                <a:gridCol w="504056"/>
                <a:gridCol w="504056"/>
                <a:gridCol w="504056"/>
                <a:gridCol w="720080"/>
                <a:gridCol w="576064"/>
                <a:gridCol w="576064"/>
                <a:gridCol w="648072"/>
                <a:gridCol w="648072"/>
                <a:gridCol w="576064"/>
                <a:gridCol w="504056"/>
                <a:gridCol w="504056"/>
                <a:gridCol w="648072"/>
              </a:tblGrid>
              <a:tr h="15780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ЛПУ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Профиль мест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</a:t>
                      </a:r>
                      <a:r>
                        <a:rPr lang="ru-RU" sz="10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паци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algn="ctr" fontAlgn="ctr"/>
                      <a:r>
                        <a:rPr lang="ru-RU" sz="10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енто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-мест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Среднего-</a:t>
                      </a:r>
                      <a:r>
                        <a:rPr lang="ru-RU" sz="10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довое</a:t>
                      </a:r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число </a:t>
                      </a:r>
                      <a:r>
                        <a:rPr lang="ru-RU" sz="10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пациенто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 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Дни лечения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5995" marR="5995" marT="599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Норматив </a:t>
                      </a:r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работы </a:t>
                      </a:r>
                      <a:r>
                        <a:rPr lang="ru-RU" sz="10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пациенто</a:t>
                      </a:r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-места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Работа пациента-места по факту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0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отклоне-ния</a:t>
                      </a:r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от </a:t>
                      </a:r>
                      <a:r>
                        <a:rPr lang="ru-RU" sz="10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нормати-ва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Пролеченные пациенты</a:t>
                      </a:r>
                      <a:endParaRPr lang="ru-RU" sz="10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Оборот пациенто-места</a:t>
                      </a:r>
                      <a:endParaRPr lang="ru-RU" sz="10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Планируе-мая  средняя длитель-ность лечения</a:t>
                      </a:r>
                      <a:endParaRPr lang="ru-RU" sz="10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 длитель-ность лечения одного больного</a:t>
                      </a:r>
                      <a:endParaRPr lang="ru-RU" sz="10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</a:tr>
              <a:tr h="2081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0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-нения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42211">
                <a:tc v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0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пролеченных </a:t>
                      </a:r>
                      <a:r>
                        <a:rPr lang="ru-RU" sz="10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пациен-тов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0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отклоне-ния</a:t>
                      </a:r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от </a:t>
                      </a:r>
                      <a:r>
                        <a:rPr lang="ru-RU" sz="10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нормати-ва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48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Детская  п-ка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18148</a:t>
                      </a:r>
                    </a:p>
                  </a:txBody>
                  <a:tcPr marL="5995" marR="5995" marT="599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19465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107,3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349,0</a:t>
                      </a:r>
                    </a:p>
                  </a:txBody>
                  <a:tcPr marL="5995" marR="5995" marT="599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374,3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7,3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1546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1572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1,7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30,2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11,2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12,4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082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педиатрические</a:t>
                      </a:r>
                      <a:endParaRPr lang="ru-RU" sz="10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4188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4665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111,4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349,0</a:t>
                      </a: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388,8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11,4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380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386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1,6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32,2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11,0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12,1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</a:tr>
              <a:tr h="314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неврологические</a:t>
                      </a:r>
                      <a:endParaRPr lang="ru-RU" sz="10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10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10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13960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14800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106,0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349,0</a:t>
                      </a:r>
                      <a:endParaRPr lang="ru-RU" sz="1000" b="0" i="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370,0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6,0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1166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1186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1,7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29,7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12,0</a:t>
                      </a:r>
                      <a:endParaRPr lang="ru-RU" sz="10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12,5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</a:tr>
              <a:tr h="3106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Женская консультация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10470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10516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100,4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349,0</a:t>
                      </a:r>
                    </a:p>
                  </a:txBody>
                  <a:tcPr marL="5995" marR="5995" marT="599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350,5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1152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1190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3,3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39,7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9,1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8,8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106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Патология беременности</a:t>
                      </a:r>
                      <a:endParaRPr lang="ru-RU" sz="10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0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10470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10516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100,4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349,0</a:t>
                      </a: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350,5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1152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1190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3,3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39,7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9,1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8,8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</a:tr>
              <a:tr h="4659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П-ка для взрослых "Нефтяник" 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14711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14967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101,7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319,8</a:t>
                      </a:r>
                    </a:p>
                  </a:txBody>
                  <a:tcPr marL="5995" marR="5995" marT="599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325,4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1,7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1397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1376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-1,5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29,9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11,4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10,9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586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оториноларингологич. детские</a:t>
                      </a:r>
                      <a:endParaRPr lang="ru-RU" sz="10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0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2734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2794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102,4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3414,1</a:t>
                      </a: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349,3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297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314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3,6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39,3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9,2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8,9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</a:tr>
              <a:tr h="4586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оториноларингологич. взрослые</a:t>
                      </a:r>
                      <a:endParaRPr lang="ru-RU" sz="10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0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988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891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85,0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262,0</a:t>
                      </a: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222,8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-15,0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-19,5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24,8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8,5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9,0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</a:tr>
              <a:tr h="4586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офтальмологические взрослые</a:t>
                      </a:r>
                      <a:endParaRPr lang="ru-RU" sz="10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0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1160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377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108,3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116,0</a:t>
                      </a: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125,7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8,3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10,8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13,7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9,4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9,2</a:t>
                      </a:r>
                    </a:p>
                  </a:txBody>
                  <a:tcPr marL="5995" marR="5995" marT="5995" marB="0" anchor="ctr"/>
                </a:tc>
              </a:tr>
              <a:tr h="308211"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офтальмологические детские 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232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232</a:t>
                      </a: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-100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-100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9,2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</a:tr>
              <a:tr h="3082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терапевтические</a:t>
                      </a:r>
                      <a:endParaRPr lang="ru-RU" sz="10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0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0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6282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6241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99,3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349,0</a:t>
                      </a: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346,7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-0,7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550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531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-3,5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29,5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11,4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11,8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</a:tr>
              <a:tr h="3082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неврологические</a:t>
                      </a:r>
                      <a:endParaRPr lang="ru-RU" sz="10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0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0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4188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4664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111,4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349,0</a:t>
                      </a: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388,7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-11,4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371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391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5,4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32,6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11,3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11,9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</a:tr>
              <a:tr h="3106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П-ка пос. "Юность"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4188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4380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104,6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349,0</a:t>
                      </a:r>
                    </a:p>
                  </a:txBody>
                  <a:tcPr marL="5995" marR="5995" marT="599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365,0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4,6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371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403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8,6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33,6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11,3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10,9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082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терапевтические</a:t>
                      </a:r>
                      <a:endParaRPr lang="ru-RU" sz="10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4188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4380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104,6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349,0</a:t>
                      </a: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365,0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4,6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371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403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8,6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33,6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11,3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10,9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/>
                </a:tc>
              </a:tr>
              <a:tr h="2810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 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«СГКП </a:t>
                      </a:r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4"</a:t>
                      </a:r>
                      <a:endParaRPr lang="ru-RU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  <a:endParaRPr lang="ru-RU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48390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49328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104,1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341,0</a:t>
                      </a:r>
                    </a:p>
                  </a:txBody>
                  <a:tcPr marL="5995" marR="5995" marT="599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354,9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4,1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4551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4541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32,7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10,6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10,9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5" marR="5995" marT="599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548680"/>
            <a:ext cx="6105426" cy="487363"/>
          </a:xfrm>
        </p:spPr>
        <p:txBody>
          <a:bodyPr/>
          <a:lstStyle/>
          <a:p>
            <a:r>
              <a:rPr lang="ru-RU" sz="2400" dirty="0"/>
              <a:t>О</a:t>
            </a:r>
            <a:r>
              <a:rPr lang="ru-RU" sz="2400" dirty="0" smtClean="0"/>
              <a:t>бслуживание </a:t>
            </a:r>
            <a:r>
              <a:rPr lang="ru-RU" sz="2400" dirty="0"/>
              <a:t>ветеранов ВОВ</a:t>
            </a:r>
            <a:endParaRPr lang="en-US" sz="2400" dirty="0"/>
          </a:p>
        </p:txBody>
      </p:sp>
      <p:grpSp>
        <p:nvGrpSpPr>
          <p:cNvPr id="70659" name="Group 3"/>
          <p:cNvGrpSpPr>
            <a:grpSpLocks/>
          </p:cNvGrpSpPr>
          <p:nvPr/>
        </p:nvGrpSpPr>
        <p:grpSpPr bwMode="auto">
          <a:xfrm>
            <a:off x="179512" y="1951411"/>
            <a:ext cx="2237023" cy="4129328"/>
            <a:chOff x="720" y="1296"/>
            <a:chExt cx="1367" cy="2542"/>
          </a:xfrm>
        </p:grpSpPr>
        <p:sp>
          <p:nvSpPr>
            <p:cNvPr id="70660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661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209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662" name="AutoShape 6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663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664" name="AutoShape 8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665" name="AutoShape 9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70666" name="Group 10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70667" name="Oval 11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70668" name="Oval 12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0669" name="Oval 13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0670" name="Oval 14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0671" name="Oval 15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70672" name="Text Box 16"/>
            <p:cNvSpPr txBox="1">
              <a:spLocks noChangeArrowheads="1"/>
            </p:cNvSpPr>
            <p:nvPr/>
          </p:nvSpPr>
          <p:spPr bwMode="gray">
            <a:xfrm>
              <a:off x="1276" y="13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0000"/>
                  </a:solidFill>
                </a:rPr>
                <a:t>1</a:t>
              </a:r>
              <a:endParaRPr lang="en-US" dirty="0"/>
            </a:p>
          </p:txBody>
        </p:sp>
        <p:sp>
          <p:nvSpPr>
            <p:cNvPr id="70673" name="Text Box 17"/>
            <p:cNvSpPr txBox="1">
              <a:spLocks noChangeArrowheads="1"/>
            </p:cNvSpPr>
            <p:nvPr/>
          </p:nvSpPr>
          <p:spPr bwMode="gray">
            <a:xfrm>
              <a:off x="768" y="1776"/>
              <a:ext cx="129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70674" name="Group 18"/>
          <p:cNvGrpSpPr>
            <a:grpSpLocks/>
          </p:cNvGrpSpPr>
          <p:nvPr/>
        </p:nvGrpSpPr>
        <p:grpSpPr bwMode="auto">
          <a:xfrm>
            <a:off x="2504619" y="1951412"/>
            <a:ext cx="2166937" cy="4080364"/>
            <a:chOff x="2208" y="1296"/>
            <a:chExt cx="1365" cy="2542"/>
          </a:xfrm>
        </p:grpSpPr>
        <p:sp>
          <p:nvSpPr>
            <p:cNvPr id="70675" name="AutoShape 19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676" name="AutoShape 20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677" name="AutoShape 21"/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73E77E">
                    <a:gamma/>
                    <a:tint val="5451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678" name="AutoShape 22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>
                    <a:gamma/>
                    <a:tint val="33333"/>
                    <a:invGamma/>
                  </a:srgbClr>
                </a:gs>
                <a:gs pos="100000">
                  <a:srgbClr val="73E77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679" name="Oval 23"/>
            <p:cNvSpPr>
              <a:spLocks noChangeArrowheads="1"/>
            </p:cNvSpPr>
            <p:nvPr/>
          </p:nvSpPr>
          <p:spPr bwMode="gray">
            <a:xfrm>
              <a:off x="2677" y="1296"/>
              <a:ext cx="405" cy="40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0680" name="Oval 24"/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0681" name="Oval 25"/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0682" name="Oval 26"/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0683" name="Oval 27"/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0684" name="Text Box 28"/>
            <p:cNvSpPr txBox="1">
              <a:spLocks noChangeArrowheads="1"/>
            </p:cNvSpPr>
            <p:nvPr/>
          </p:nvSpPr>
          <p:spPr bwMode="gray">
            <a:xfrm>
              <a:off x="2764" y="13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000000"/>
                  </a:solidFill>
                </a:rPr>
                <a:t>2</a:t>
              </a:r>
              <a:endParaRPr lang="en-US"/>
            </a:p>
          </p:txBody>
        </p:sp>
        <p:sp>
          <p:nvSpPr>
            <p:cNvPr id="70685" name="Text Box 29"/>
            <p:cNvSpPr txBox="1">
              <a:spLocks noChangeArrowheads="1"/>
            </p:cNvSpPr>
            <p:nvPr/>
          </p:nvSpPr>
          <p:spPr bwMode="gray">
            <a:xfrm>
              <a:off x="2256" y="1705"/>
              <a:ext cx="1296" cy="16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ru-RU" sz="1300" b="1" dirty="0" smtClean="0"/>
                <a:t>Выявлено 395 заболеваний (2,5 на одного человека):</a:t>
              </a:r>
            </a:p>
            <a:p>
              <a:pPr lvl="0"/>
              <a:r>
                <a:rPr lang="ru-RU" sz="1400" dirty="0" smtClean="0"/>
                <a:t>1) болезни </a:t>
              </a:r>
              <a:r>
                <a:rPr lang="ru-RU" sz="1400" dirty="0"/>
                <a:t>сердечно-сосудистой системы </a:t>
              </a:r>
              <a:r>
                <a:rPr lang="ru-RU" sz="1400" dirty="0" smtClean="0"/>
                <a:t>–26,5%;</a:t>
              </a:r>
              <a:endParaRPr lang="ru-RU" sz="1400" dirty="0"/>
            </a:p>
            <a:p>
              <a:pPr lvl="0"/>
              <a:r>
                <a:rPr lang="ru-RU" sz="1400" dirty="0" smtClean="0"/>
                <a:t>2) болезни </a:t>
              </a:r>
              <a:r>
                <a:rPr lang="ru-RU" sz="1400" dirty="0"/>
                <a:t>эндокринной системы </a:t>
              </a:r>
              <a:r>
                <a:rPr lang="ru-RU" sz="1400" dirty="0" smtClean="0"/>
                <a:t>– 22,5%;</a:t>
              </a:r>
              <a:endParaRPr lang="ru-RU" sz="1400" dirty="0"/>
            </a:p>
            <a:p>
              <a:pPr lvl="0"/>
              <a:r>
                <a:rPr lang="ru-RU" sz="1400" dirty="0" smtClean="0"/>
                <a:t>3) болезни </a:t>
              </a:r>
              <a:r>
                <a:rPr lang="ru-RU" sz="1400" dirty="0"/>
                <a:t>нервной системы </a:t>
              </a:r>
              <a:r>
                <a:rPr lang="ru-RU" sz="1400" dirty="0" smtClean="0"/>
                <a:t>– 16,4%.</a:t>
              </a:r>
              <a:endParaRPr lang="ru-RU" sz="1400" dirty="0"/>
            </a:p>
            <a:p>
              <a:endParaRPr lang="en-US" sz="1300" b="1" dirty="0"/>
            </a:p>
          </p:txBody>
        </p:sp>
        <p:sp>
          <p:nvSpPr>
            <p:cNvPr id="70686" name="AutoShape 30"/>
            <p:cNvSpPr>
              <a:spLocks noChangeArrowheads="1"/>
            </p:cNvSpPr>
            <p:nvPr/>
          </p:nvSpPr>
          <p:spPr bwMode="gray">
            <a:xfrm>
              <a:off x="2210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687" name="AutoShape 31"/>
            <p:cNvSpPr>
              <a:spLocks noChangeArrowheads="1"/>
            </p:cNvSpPr>
            <p:nvPr/>
          </p:nvSpPr>
          <p:spPr bwMode="gray">
            <a:xfrm>
              <a:off x="2238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0688" name="Group 32"/>
          <p:cNvGrpSpPr>
            <a:grpSpLocks/>
          </p:cNvGrpSpPr>
          <p:nvPr/>
        </p:nvGrpSpPr>
        <p:grpSpPr bwMode="auto">
          <a:xfrm>
            <a:off x="4751153" y="1876143"/>
            <a:ext cx="2170112" cy="4204596"/>
            <a:chOff x="3692" y="1296"/>
            <a:chExt cx="1367" cy="2542"/>
          </a:xfrm>
        </p:grpSpPr>
        <p:sp>
          <p:nvSpPr>
            <p:cNvPr id="70689" name="AutoShape 33"/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690" name="AutoShape 34"/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ru-RU" dirty="0" smtClean="0"/>
                <a:t>.</a:t>
              </a:r>
              <a:endParaRPr lang="ru-RU" dirty="0"/>
            </a:p>
          </p:txBody>
        </p:sp>
        <p:sp>
          <p:nvSpPr>
            <p:cNvPr id="70691" name="AutoShape 35"/>
            <p:cNvSpPr>
              <a:spLocks noChangeArrowheads="1"/>
            </p:cNvSpPr>
            <p:nvPr/>
          </p:nvSpPr>
          <p:spPr bwMode="gray">
            <a:xfrm>
              <a:off x="3728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E9E065">
                    <a:gamma/>
                    <a:tint val="57647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692" name="AutoShape 36"/>
            <p:cNvSpPr>
              <a:spLocks noChangeArrowheads="1"/>
            </p:cNvSpPr>
            <p:nvPr/>
          </p:nvSpPr>
          <p:spPr bwMode="gray"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>
                    <a:gamma/>
                    <a:tint val="33333"/>
                    <a:invGamma/>
                  </a:srgbClr>
                </a:gs>
                <a:gs pos="100000">
                  <a:srgbClr val="E9E06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70693" name="Group 37"/>
            <p:cNvGrpSpPr>
              <a:grpSpLocks/>
            </p:cNvGrpSpPr>
            <p:nvPr/>
          </p:nvGrpSpPr>
          <p:grpSpPr bwMode="auto">
            <a:xfrm>
              <a:off x="4165" y="1296"/>
              <a:ext cx="405" cy="405"/>
              <a:chOff x="1289" y="582"/>
              <a:chExt cx="668" cy="668"/>
            </a:xfrm>
          </p:grpSpPr>
          <p:sp>
            <p:nvSpPr>
              <p:cNvPr id="70694" name="Oval 38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70695" name="Oval 39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0696" name="Oval 40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0697" name="Oval 41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0698" name="Oval 42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70699" name="Text Box 43"/>
            <p:cNvSpPr txBox="1">
              <a:spLocks noChangeArrowheads="1"/>
            </p:cNvSpPr>
            <p:nvPr/>
          </p:nvSpPr>
          <p:spPr bwMode="gray">
            <a:xfrm>
              <a:off x="4252" y="13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000000"/>
                  </a:solidFill>
                </a:rPr>
                <a:t>3</a:t>
              </a:r>
              <a:endParaRPr lang="en-US"/>
            </a:p>
          </p:txBody>
        </p:sp>
        <p:sp>
          <p:nvSpPr>
            <p:cNvPr id="70700" name="Text Box 44"/>
            <p:cNvSpPr txBox="1">
              <a:spLocks noChangeArrowheads="1"/>
            </p:cNvSpPr>
            <p:nvPr/>
          </p:nvSpPr>
          <p:spPr bwMode="gray">
            <a:xfrm>
              <a:off x="3736" y="1729"/>
              <a:ext cx="1296" cy="14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Выписано 759 рецептов на </a:t>
              </a:r>
              <a:r>
                <a:rPr lang="ru-RU" sz="1400" b="1" dirty="0" smtClean="0">
                  <a:latin typeface="Arial" pitchFamily="34" charset="0"/>
                  <a:cs typeface="Arial" pitchFamily="34" charset="0"/>
                </a:rPr>
                <a:t>сумму 313 526,0 руб.:</a:t>
              </a:r>
            </a:p>
            <a:p>
              <a:pPr algn="ctr"/>
              <a:endParaRPr lang="ru-RU" sz="1400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ru-RU" sz="1400" b="1" dirty="0" smtClean="0">
                  <a:latin typeface="Arial" pitchFamily="34" charset="0"/>
                  <a:cs typeface="Arial" pitchFamily="34" charset="0"/>
                </a:rPr>
                <a:t>По ДЛО – 428 рецептов на сумму 168 125,0 руб.</a:t>
              </a:r>
            </a:p>
            <a:p>
              <a:pPr algn="ctr"/>
              <a:endParaRPr lang="ru-RU" sz="1400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ru-RU" sz="1400" b="1" dirty="0" smtClean="0">
                  <a:latin typeface="Arial" pitchFamily="34" charset="0"/>
                  <a:cs typeface="Arial" pitchFamily="34" charset="0"/>
                </a:rPr>
                <a:t>По РЛО – 331 рецепт на сумму </a:t>
              </a:r>
            </a:p>
            <a:p>
              <a:pPr algn="ctr"/>
              <a:r>
                <a:rPr lang="ru-RU" sz="1400" b="1" dirty="0" smtClean="0">
                  <a:latin typeface="Arial" pitchFamily="34" charset="0"/>
                  <a:cs typeface="Arial" pitchFamily="34" charset="0"/>
                </a:rPr>
                <a:t>145 401 руб. 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701" name="AutoShape 45"/>
            <p:cNvSpPr>
              <a:spLocks noChangeArrowheads="1"/>
            </p:cNvSpPr>
            <p:nvPr/>
          </p:nvSpPr>
          <p:spPr bwMode="gray">
            <a:xfrm>
              <a:off x="3692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99BACC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702" name="AutoShape 46"/>
            <p:cNvSpPr>
              <a:spLocks noChangeArrowheads="1"/>
            </p:cNvSpPr>
            <p:nvPr/>
          </p:nvSpPr>
          <p:spPr bwMode="gray">
            <a:xfrm>
              <a:off x="3720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8DAD4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8" name="Group 32"/>
          <p:cNvGrpSpPr>
            <a:grpSpLocks/>
          </p:cNvGrpSpPr>
          <p:nvPr/>
        </p:nvGrpSpPr>
        <p:grpSpPr bwMode="auto">
          <a:xfrm>
            <a:off x="7005637" y="1876144"/>
            <a:ext cx="2030412" cy="4173164"/>
            <a:chOff x="3692" y="1296"/>
            <a:chExt cx="1367" cy="2542"/>
          </a:xfrm>
        </p:grpSpPr>
        <p:sp>
          <p:nvSpPr>
            <p:cNvPr id="49" name="AutoShape 33"/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" name="AutoShape 34"/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" name="AutoShape 35"/>
            <p:cNvSpPr>
              <a:spLocks noChangeArrowheads="1"/>
            </p:cNvSpPr>
            <p:nvPr/>
          </p:nvSpPr>
          <p:spPr bwMode="gray">
            <a:xfrm>
              <a:off x="3728" y="2795"/>
              <a:ext cx="1304" cy="447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" name="AutoShape 36"/>
            <p:cNvSpPr>
              <a:spLocks noChangeArrowheads="1"/>
            </p:cNvSpPr>
            <p:nvPr/>
          </p:nvSpPr>
          <p:spPr bwMode="gray"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53" name="Group 37"/>
            <p:cNvGrpSpPr>
              <a:grpSpLocks/>
            </p:cNvGrpSpPr>
            <p:nvPr/>
          </p:nvGrpSpPr>
          <p:grpSpPr bwMode="auto">
            <a:xfrm>
              <a:off x="4165" y="1296"/>
              <a:ext cx="405" cy="405"/>
              <a:chOff x="1289" y="582"/>
              <a:chExt cx="668" cy="668"/>
            </a:xfrm>
          </p:grpSpPr>
          <p:sp>
            <p:nvSpPr>
              <p:cNvPr id="58" name="Oval 38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59" name="Oval 39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0" name="Oval 40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1" name="Oval 41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2" name="Oval 42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54" name="Text Box 43"/>
            <p:cNvSpPr txBox="1">
              <a:spLocks noChangeArrowheads="1"/>
            </p:cNvSpPr>
            <p:nvPr/>
          </p:nvSpPr>
          <p:spPr bwMode="gray">
            <a:xfrm>
              <a:off x="4251" y="1354"/>
              <a:ext cx="22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ru-RU" sz="2400" dirty="0">
                  <a:solidFill>
                    <a:srgbClr val="000000"/>
                  </a:solidFill>
                </a:rPr>
                <a:t>4</a:t>
              </a:r>
              <a:endParaRPr lang="en-US" dirty="0"/>
            </a:p>
          </p:txBody>
        </p:sp>
        <p:sp>
          <p:nvSpPr>
            <p:cNvPr id="55" name="Text Box 44"/>
            <p:cNvSpPr txBox="1">
              <a:spLocks noChangeArrowheads="1"/>
            </p:cNvSpPr>
            <p:nvPr/>
          </p:nvSpPr>
          <p:spPr bwMode="gray">
            <a:xfrm>
              <a:off x="3768" y="1688"/>
              <a:ext cx="1203" cy="1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 smtClean="0"/>
                <a:t>В круглосуточном стационаре пролечен 1 участник ВОВ</a:t>
              </a:r>
              <a:endParaRPr lang="ru-RU" sz="1200" b="1" dirty="0"/>
            </a:p>
            <a:p>
              <a:pPr algn="ctr"/>
              <a:endParaRPr lang="ru-RU" sz="1200" b="1" dirty="0" smtClean="0"/>
            </a:p>
            <a:p>
              <a:pPr algn="ctr"/>
              <a:r>
                <a:rPr lang="ru-RU" sz="1200" b="1" dirty="0" smtClean="0"/>
                <a:t>В дневном стационаре пролечено </a:t>
              </a:r>
              <a:r>
                <a:rPr lang="ru-RU" sz="1200" b="1" dirty="0"/>
                <a:t>4</a:t>
              </a:r>
              <a:endParaRPr lang="ru-RU" sz="1200" b="1" dirty="0" smtClean="0"/>
            </a:p>
            <a:p>
              <a:pPr algn="ctr"/>
              <a:r>
                <a:rPr lang="ru-RU" sz="1200" b="1" dirty="0" smtClean="0"/>
                <a:t>человека</a:t>
              </a:r>
            </a:p>
            <a:p>
              <a:endParaRPr lang="ru-RU" sz="1200" b="1" dirty="0"/>
            </a:p>
            <a:p>
              <a:pPr algn="ctr"/>
              <a:r>
                <a:rPr lang="ru-RU" sz="1200" b="1" dirty="0" smtClean="0"/>
                <a:t>Санаторное лечение получили 2 человека</a:t>
              </a:r>
            </a:p>
            <a:p>
              <a:endParaRPr lang="en-US" sz="1200" b="1" dirty="0"/>
            </a:p>
          </p:txBody>
        </p:sp>
        <p:sp>
          <p:nvSpPr>
            <p:cNvPr id="56" name="AutoShape 45"/>
            <p:cNvSpPr>
              <a:spLocks noChangeArrowheads="1"/>
            </p:cNvSpPr>
            <p:nvPr/>
          </p:nvSpPr>
          <p:spPr bwMode="gray">
            <a:xfrm>
              <a:off x="3692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99BACC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" name="AutoShape 46"/>
            <p:cNvSpPr>
              <a:spLocks noChangeArrowheads="1"/>
            </p:cNvSpPr>
            <p:nvPr/>
          </p:nvSpPr>
          <p:spPr bwMode="gray">
            <a:xfrm>
              <a:off x="3720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8DAD4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63" name="Рисунок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28" y="-99392"/>
            <a:ext cx="1458912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31878" y="2477326"/>
            <a:ext cx="214913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/>
              <a:t>участники ВОВ – </a:t>
            </a:r>
            <a:r>
              <a:rPr lang="ru-RU" sz="1400" b="1" dirty="0" smtClean="0"/>
              <a:t>7;</a:t>
            </a:r>
            <a:endParaRPr lang="ru-RU" sz="1400" b="1" dirty="0"/>
          </a:p>
          <a:p>
            <a:pPr lvl="0"/>
            <a:r>
              <a:rPr lang="ru-RU" sz="1400" b="1" dirty="0"/>
              <a:t>инвалиды ВОВ – </a:t>
            </a:r>
            <a:r>
              <a:rPr lang="ru-RU" sz="1400" b="1" dirty="0" smtClean="0"/>
              <a:t>2;</a:t>
            </a:r>
            <a:endParaRPr lang="ru-RU" sz="1400" b="1" dirty="0"/>
          </a:p>
          <a:p>
            <a:pPr lvl="0"/>
            <a:r>
              <a:rPr lang="ru-RU" sz="1400" b="1" dirty="0"/>
              <a:t>бывшие </a:t>
            </a:r>
            <a:r>
              <a:rPr lang="ru-RU" sz="1400" b="1" dirty="0" smtClean="0"/>
              <a:t>несовершеннолетние </a:t>
            </a:r>
            <a:r>
              <a:rPr lang="ru-RU" sz="1400" b="1" dirty="0"/>
              <a:t>узники </a:t>
            </a:r>
            <a:r>
              <a:rPr lang="ru-RU" sz="1400" b="1" dirty="0" smtClean="0"/>
              <a:t>концлагерей </a:t>
            </a:r>
            <a:r>
              <a:rPr lang="ru-RU" sz="1400" b="1" dirty="0"/>
              <a:t>– </a:t>
            </a:r>
            <a:r>
              <a:rPr lang="ru-RU" sz="1400" b="1" dirty="0" smtClean="0"/>
              <a:t>7;</a:t>
            </a:r>
            <a:endParaRPr lang="ru-RU" sz="1400" b="1" dirty="0"/>
          </a:p>
          <a:p>
            <a:pPr lvl="0"/>
            <a:r>
              <a:rPr lang="ru-RU" sz="1400" b="1" dirty="0"/>
              <a:t>блокадники Ленинграда – </a:t>
            </a:r>
            <a:r>
              <a:rPr lang="ru-RU" sz="1400" b="1" dirty="0" smtClean="0"/>
              <a:t>3;</a:t>
            </a:r>
            <a:endParaRPr lang="ru-RU" sz="1400" b="1" dirty="0"/>
          </a:p>
          <a:p>
            <a:pPr lvl="0"/>
            <a:r>
              <a:rPr lang="ru-RU" sz="1400" b="1" dirty="0"/>
              <a:t>солдатские </a:t>
            </a:r>
            <a:endParaRPr lang="ru-RU" sz="1400" b="1" dirty="0" smtClean="0"/>
          </a:p>
          <a:p>
            <a:pPr lvl="0"/>
            <a:r>
              <a:rPr lang="ru-RU" sz="1400" b="1" dirty="0" smtClean="0"/>
              <a:t>вдовы </a:t>
            </a:r>
            <a:r>
              <a:rPr lang="ru-RU" sz="1400" b="1" dirty="0"/>
              <a:t>– </a:t>
            </a:r>
            <a:r>
              <a:rPr lang="ru-RU" sz="1400" b="1" dirty="0" smtClean="0"/>
              <a:t>22;</a:t>
            </a:r>
            <a:endParaRPr lang="ru-RU" sz="1400" b="1" dirty="0"/>
          </a:p>
          <a:p>
            <a:r>
              <a:rPr lang="ru-RU" sz="1400" b="1" dirty="0"/>
              <a:t>участники </a:t>
            </a:r>
            <a:r>
              <a:rPr lang="ru-RU" sz="1400" b="1" dirty="0" smtClean="0"/>
              <a:t>трудового </a:t>
            </a:r>
            <a:r>
              <a:rPr lang="ru-RU" sz="1400" b="1" dirty="0"/>
              <a:t>фронта – </a:t>
            </a:r>
            <a:r>
              <a:rPr lang="ru-RU" sz="1400" b="1" dirty="0" smtClean="0"/>
              <a:t>144.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28" y="-99392"/>
            <a:ext cx="1458912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95423321"/>
              </p:ext>
            </p:extLst>
          </p:nvPr>
        </p:nvGraphicFramePr>
        <p:xfrm>
          <a:off x="107504" y="1484784"/>
          <a:ext cx="4752528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555357437"/>
              </p:ext>
            </p:extLst>
          </p:nvPr>
        </p:nvGraphicFramePr>
        <p:xfrm>
          <a:off x="4786314" y="1484784"/>
          <a:ext cx="4106166" cy="44048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376857"/>
            <a:ext cx="6393458" cy="487363"/>
          </a:xfrm>
        </p:spPr>
        <p:txBody>
          <a:bodyPr/>
          <a:lstStyle/>
          <a:p>
            <a:r>
              <a:rPr lang="ru-RU" sz="2400" dirty="0" smtClean="0"/>
              <a:t>Льготное лекарственное обеспечение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7078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10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60648"/>
            <a:ext cx="6728535" cy="1143000"/>
          </a:xfrm>
        </p:spPr>
        <p:txBody>
          <a:bodyPr/>
          <a:lstStyle/>
          <a:p>
            <a:r>
              <a:rPr lang="ru-RU" sz="2400" dirty="0"/>
              <a:t>Цели и задачи БУ «Сургутская городская клиническая поликлиника № 4»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556792"/>
            <a:ext cx="7633940" cy="3085443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сохранение и укрепление здоровья населения территории обслуживания. 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lvl="0" indent="0" algn="just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8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18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эффективности работы БУ «Сургутская городская клиническая поликлиника № 4»: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населения первичной, в том числе первичной специализированной медико-санитарной помощью в соответствии с Программой государственных гарантий оказания гражданам Российской Федерации бесплатной медицинской помощи на 2018 год и на плановый период 2019-2020 годов по видам, объемам, порядку и условиям ее оказания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ü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мероприятий государственной Программы ХМАО-Югры «Развитие здравоохранения на 2016-2020 годы», направленных на снижение заболеваемости, инвалидности и смертности, увеличение продолжительности жизни населения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28" y="-99392"/>
            <a:ext cx="1458912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130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636" y="197471"/>
            <a:ext cx="6512511" cy="1143000"/>
          </a:xfrm>
        </p:spPr>
        <p:txBody>
          <a:bodyPr/>
          <a:lstStyle/>
          <a:p>
            <a:r>
              <a:rPr lang="ru-RU" sz="2200" dirty="0" smtClean="0"/>
              <a:t>Санаторно-курортное лечение</a:t>
            </a:r>
            <a:endParaRPr lang="ru-RU" sz="2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28" y="-99392"/>
            <a:ext cx="1458912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721360" y="1700808"/>
            <a:ext cx="777686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dirty="0">
                <a:latin typeface="+mn-lt"/>
              </a:rPr>
              <a:t>По итогам 2017 года санаторно-курортное </a:t>
            </a:r>
            <a:r>
              <a:rPr lang="ru-RU" sz="2000" dirty="0" smtClean="0">
                <a:latin typeface="+mn-lt"/>
              </a:rPr>
              <a:t>лечение </a:t>
            </a:r>
            <a:r>
              <a:rPr lang="ru-RU" sz="2000" dirty="0">
                <a:latin typeface="+mn-lt"/>
              </a:rPr>
              <a:t>по путевкам </a:t>
            </a:r>
            <a:r>
              <a:rPr lang="ru-RU" sz="2000" dirty="0" err="1">
                <a:latin typeface="+mn-lt"/>
              </a:rPr>
              <a:t>Депздрава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smtClean="0">
                <a:latin typeface="+mn-lt"/>
              </a:rPr>
              <a:t>Югры </a:t>
            </a:r>
            <a:r>
              <a:rPr lang="ru-RU" sz="2000" dirty="0">
                <a:latin typeface="+mn-lt"/>
              </a:rPr>
              <a:t>по всем профилям получили </a:t>
            </a:r>
            <a:r>
              <a:rPr lang="ru-RU" sz="2000" dirty="0" smtClean="0">
                <a:latin typeface="+mn-lt"/>
              </a:rPr>
              <a:t>52</a:t>
            </a:r>
            <a:r>
              <a:rPr lang="en-US" sz="2000" dirty="0">
                <a:latin typeface="+mn-lt"/>
              </a:rPr>
              <a:t>8</a:t>
            </a:r>
            <a:r>
              <a:rPr lang="ru-RU" sz="2000" dirty="0" smtClean="0">
                <a:latin typeface="+mn-lt"/>
              </a:rPr>
              <a:t> </a:t>
            </a:r>
            <a:r>
              <a:rPr lang="ru-RU" sz="2000" dirty="0">
                <a:latin typeface="+mn-lt"/>
              </a:rPr>
              <a:t>человек, что на 29,7% больше, чем в предыдущем году (2016 г. – 407 человек).</a:t>
            </a:r>
          </a:p>
          <a:p>
            <a:pPr indent="457200" algn="just"/>
            <a:r>
              <a:rPr lang="ru-RU" sz="2000" dirty="0" smtClean="0">
                <a:latin typeface="+mn-lt"/>
              </a:rPr>
              <a:t>Получили </a:t>
            </a:r>
            <a:r>
              <a:rPr lang="ru-RU" sz="2000" dirty="0">
                <a:latin typeface="+mn-lt"/>
              </a:rPr>
              <a:t>лечение 150 детей в сопровождении взрослых по путевкам «Мать и дитя», в том числе 9 детей-инвалидов, 14 детей из многодетных семей, 3 ребенка из семей, находящихся в трудной жизненной ситуации, 2 ребенка, находящихся под опекой. </a:t>
            </a:r>
          </a:p>
          <a:p>
            <a:pPr indent="457200" algn="just"/>
            <a:r>
              <a:rPr lang="ru-RU" sz="2000" dirty="0">
                <a:latin typeface="+mn-lt"/>
              </a:rPr>
              <a:t>Взрослых направлено – </a:t>
            </a:r>
            <a:r>
              <a:rPr lang="ru-RU" sz="2000" dirty="0" smtClean="0">
                <a:latin typeface="+mn-lt"/>
              </a:rPr>
              <a:t>37</a:t>
            </a:r>
            <a:r>
              <a:rPr lang="en-US" sz="2000" dirty="0" smtClean="0">
                <a:latin typeface="+mn-lt"/>
              </a:rPr>
              <a:t>8</a:t>
            </a:r>
            <a:r>
              <a:rPr lang="ru-RU" sz="2000" smtClean="0">
                <a:latin typeface="+mn-lt"/>
              </a:rPr>
              <a:t> </a:t>
            </a:r>
            <a:r>
              <a:rPr lang="ru-RU" sz="2000" dirty="0">
                <a:latin typeface="+mn-lt"/>
              </a:rPr>
              <a:t>человек, в том числе 7 инвалидов, 2 ветерана боевых действий, 4 человека, пострадавших от воздействия аварии на ЧАЭС, 87 ветеранов труда РФ, 63 ветерана труда ХМАО, 11 реабилитированных.</a:t>
            </a:r>
          </a:p>
        </p:txBody>
      </p:sp>
    </p:spTree>
    <p:extLst>
      <p:ext uri="{BB962C8B-B14F-4D97-AF65-F5344CB8AC3E}">
        <p14:creationId xmlns:p14="http://schemas.microsoft.com/office/powerpoint/2010/main" val="351380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4484" y="620539"/>
            <a:ext cx="7162800" cy="487363"/>
          </a:xfrm>
        </p:spPr>
        <p:txBody>
          <a:bodyPr/>
          <a:lstStyle/>
          <a:p>
            <a:r>
              <a:rPr lang="ru-RU" sz="2400" dirty="0" smtClean="0"/>
              <a:t>Работа Центра здоровья для детей</a:t>
            </a:r>
            <a:endParaRPr lang="ru-RU" sz="2400" dirty="0"/>
          </a:p>
        </p:txBody>
      </p:sp>
      <p:pic>
        <p:nvPicPr>
          <p:cNvPr id="5" name="Рисунок 2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 bwMode="auto">
          <a:xfrm>
            <a:off x="5111552" y="1326759"/>
            <a:ext cx="3167149" cy="23774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539552" y="1700808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/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</a:rPr>
              <a:t>Количество </a:t>
            </a:r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</a:rPr>
              <a:t>обследованных – </a:t>
            </a:r>
          </a:p>
          <a:p>
            <a:pPr algn="ctr" eaLnBrk="1" hangingPunct="1"/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</a:rPr>
              <a:t>2292 ребенка</a:t>
            </a:r>
          </a:p>
          <a:p>
            <a:pPr algn="ctr" eaLnBrk="1" hangingPunct="1"/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 eaLnBrk="1" hangingPunct="1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Выявлены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функциональные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расстройства  у  1078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чел. –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47,0%</a:t>
            </a:r>
          </a:p>
          <a:p>
            <a:pPr algn="ctr" eaLnBrk="1" hangingPunct="1"/>
            <a:endParaRPr lang="ru-RU" alt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Всем пациентам с выявленными функциональными расстройствами назначены индивидуальные планы реабилитации, 163 ребенка (15,1%) направлены к специалистам поликлиник, 84,9% направлены к специалистам Центра здоровья.</a:t>
            </a:r>
          </a:p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Осмотрено гигиенистом стоматологическим 1919 человек, выявлены отклонения у 678  детей (35,3%).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algn="ctr" eaLnBrk="1" hangingPunct="1"/>
            <a:endParaRPr lang="ru-RU" alt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28" y="-99392"/>
            <a:ext cx="1458912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Luk_AI\Desktop\рабочий стол\2014 ОМО_Щепеткина\Foto\Фото ЦЗД\рисунок 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149080"/>
            <a:ext cx="3240360" cy="21602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95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476672"/>
            <a:ext cx="6512511" cy="1143000"/>
          </a:xfrm>
        </p:spPr>
        <p:txBody>
          <a:bodyPr/>
          <a:lstStyle/>
          <a:p>
            <a:r>
              <a:rPr lang="ru-RU" sz="2400" dirty="0" smtClean="0"/>
              <a:t>Диспансеризация и </a:t>
            </a:r>
            <a:r>
              <a:rPr lang="ru-RU" sz="2400" dirty="0" err="1" smtClean="0"/>
              <a:t>профмедосмотры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28" y="-99392"/>
            <a:ext cx="1458912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467544" y="1854116"/>
            <a:ext cx="2304256" cy="1421947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диспансеризация </a:t>
            </a:r>
            <a:r>
              <a:rPr lang="ru-RU" sz="1600" b="1" dirty="0">
                <a:solidFill>
                  <a:schemeClr val="tx1"/>
                </a:solidFill>
              </a:rPr>
              <a:t>определенных групп взрослого </a:t>
            </a:r>
            <a:r>
              <a:rPr lang="ru-RU" sz="1600" b="1" dirty="0" smtClean="0">
                <a:solidFill>
                  <a:schemeClr val="tx1"/>
                </a:solidFill>
              </a:rPr>
              <a:t>населения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cs typeface="Arial" pitchFamily="34" charset="0"/>
              </a:rPr>
              <a:t>100,3%</a:t>
            </a:r>
            <a:endParaRPr lang="ru-RU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31655" y="4797152"/>
            <a:ext cx="2592288" cy="1421947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профилактические медицинские осмотры взрослого населения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cs typeface="Arial" pitchFamily="34" charset="0"/>
              </a:rPr>
              <a:t>101,2%</a:t>
            </a:r>
            <a:endParaRPr lang="ru-RU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012123" y="1694780"/>
            <a:ext cx="2664296" cy="1656501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cs typeface="Arial" pitchFamily="34" charset="0"/>
              </a:rPr>
              <a:t>Диспансеризация детей-сирот, находящихся в стационарных учреждениях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cs typeface="Arial" pitchFamily="34" charset="0"/>
              </a:rPr>
              <a:t>100,0%</a:t>
            </a:r>
            <a:endParaRPr lang="ru-RU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131840" y="3007598"/>
            <a:ext cx="2380113" cy="1421947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профилактические осмотры детей, находящихся </a:t>
            </a:r>
            <a:r>
              <a:rPr lang="ru-RU" sz="1600" b="1" dirty="0">
                <a:solidFill>
                  <a:schemeClr val="tx1"/>
                </a:solidFill>
              </a:rPr>
              <a:t>под </a:t>
            </a:r>
            <a:r>
              <a:rPr lang="ru-RU" sz="1600" b="1" dirty="0" smtClean="0">
                <a:solidFill>
                  <a:schemeClr val="tx1"/>
                </a:solidFill>
              </a:rPr>
              <a:t>опекой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cs typeface="Arial" pitchFamily="34" charset="0"/>
              </a:rPr>
              <a:t>106,8%</a:t>
            </a:r>
            <a:endParaRPr lang="ru-RU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796136" y="4437112"/>
            <a:ext cx="2520280" cy="1421947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профилактические осмотры несовершеннолетних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cs typeface="Arial" pitchFamily="34" charset="0"/>
              </a:rPr>
              <a:t>100,0%</a:t>
            </a:r>
            <a:endParaRPr lang="ru-RU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36" name="Двойная стрелка влево/вправо 35"/>
          <p:cNvSpPr/>
          <p:nvPr/>
        </p:nvSpPr>
        <p:spPr>
          <a:xfrm rot="16200000">
            <a:off x="1253912" y="3747452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Двойная стрелка вверх/вниз 37"/>
          <p:cNvSpPr/>
          <p:nvPr/>
        </p:nvSpPr>
        <p:spPr>
          <a:xfrm>
            <a:off x="7056276" y="3351281"/>
            <a:ext cx="484632" cy="121615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Двойная стрелка влево/вправо 3"/>
          <p:cNvSpPr/>
          <p:nvPr/>
        </p:nvSpPr>
        <p:spPr>
          <a:xfrm>
            <a:off x="3131839" y="2080457"/>
            <a:ext cx="2380113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войная стрелка влево/вправо 12"/>
          <p:cNvSpPr/>
          <p:nvPr/>
        </p:nvSpPr>
        <p:spPr>
          <a:xfrm>
            <a:off x="3779912" y="5148085"/>
            <a:ext cx="173204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89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175797"/>
            <a:ext cx="6595135" cy="1143000"/>
          </a:xfrm>
        </p:spPr>
        <p:txBody>
          <a:bodyPr/>
          <a:lstStyle/>
          <a:p>
            <a:r>
              <a:rPr lang="ru-RU" sz="2400" dirty="0" smtClean="0"/>
              <a:t>Диспансеризация определенных групп взрослого населения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28" y="-99392"/>
            <a:ext cx="1458912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077845376"/>
              </p:ext>
            </p:extLst>
          </p:nvPr>
        </p:nvGraphicFramePr>
        <p:xfrm>
          <a:off x="1115616" y="1196752"/>
          <a:ext cx="7080448" cy="3760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42849" y="5086925"/>
            <a:ext cx="8186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Н</a:t>
            </a:r>
            <a:r>
              <a:rPr lang="ru-RU" dirty="0" smtClean="0">
                <a:solidFill>
                  <a:srgbClr val="002060"/>
                </a:solidFill>
              </a:rPr>
              <a:t>а </a:t>
            </a:r>
            <a:r>
              <a:rPr lang="en-US" dirty="0">
                <a:solidFill>
                  <a:srgbClr val="002060"/>
                </a:solidFill>
              </a:rPr>
              <a:t>II </a:t>
            </a:r>
            <a:r>
              <a:rPr lang="ru-RU" dirty="0">
                <a:solidFill>
                  <a:srgbClr val="002060"/>
                </a:solidFill>
              </a:rPr>
              <a:t>этап диспансеризации </a:t>
            </a:r>
            <a:r>
              <a:rPr lang="ru-RU" dirty="0" smtClean="0">
                <a:solidFill>
                  <a:srgbClr val="002060"/>
                </a:solidFill>
              </a:rPr>
              <a:t>направлены 10087 человек  (54,8%),  </a:t>
            </a:r>
            <a:r>
              <a:rPr lang="ru-RU" dirty="0">
                <a:solidFill>
                  <a:srgbClr val="002060"/>
                </a:solidFill>
              </a:rPr>
              <a:t>завершили </a:t>
            </a:r>
            <a:r>
              <a:rPr lang="en-US" dirty="0">
                <a:solidFill>
                  <a:srgbClr val="002060"/>
                </a:solidFill>
              </a:rPr>
              <a:t>II </a:t>
            </a:r>
            <a:r>
              <a:rPr lang="ru-RU" dirty="0">
                <a:solidFill>
                  <a:srgbClr val="002060"/>
                </a:solidFill>
              </a:rPr>
              <a:t>этап </a:t>
            </a:r>
            <a:r>
              <a:rPr lang="ru-RU" dirty="0" smtClean="0">
                <a:solidFill>
                  <a:srgbClr val="002060"/>
                </a:solidFill>
              </a:rPr>
              <a:t>диспансеризации – 10042 человека.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83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3246" y="367112"/>
            <a:ext cx="6512511" cy="1143000"/>
          </a:xfrm>
        </p:spPr>
        <p:txBody>
          <a:bodyPr/>
          <a:lstStyle/>
          <a:p>
            <a:r>
              <a:rPr lang="ru-RU" sz="2800" dirty="0" smtClean="0"/>
              <a:t>Кадровое обеспечение</a:t>
            </a:r>
            <a:endParaRPr lang="ru-RU" sz="28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622540" y="1575026"/>
            <a:ext cx="2092081" cy="1421947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cs typeface="Arial" pitchFamily="34" charset="0"/>
              </a:rPr>
              <a:t>Врачи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cs typeface="Arial" pitchFamily="34" charset="0"/>
              </a:rPr>
              <a:t> с высшим медицинским образованием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214</a:t>
            </a:r>
            <a:endParaRPr lang="ru-RU" sz="2400" b="1" dirty="0">
              <a:solidFill>
                <a:schemeClr val="tx2">
                  <a:lumMod val="60000"/>
                  <a:lumOff val="40000"/>
                </a:schemeClr>
              </a:solidFill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15925" y="1489010"/>
            <a:ext cx="2636081" cy="744951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cs typeface="Arial" pitchFamily="34" charset="0"/>
              </a:rPr>
              <a:t>Имеют квалификационную категорию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1"/>
                </a:solidFill>
                <a:cs typeface="Arial" pitchFamily="34" charset="0"/>
              </a:rPr>
              <a:t>79(37,0%)</a:t>
            </a:r>
            <a:endParaRPr lang="ru-RU" sz="12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50913" y="2286000"/>
            <a:ext cx="2311400" cy="2460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cs typeface="Arial" pitchFamily="34" charset="0"/>
              </a:rPr>
              <a:t>  Высшая – </a:t>
            </a:r>
            <a:r>
              <a:rPr lang="ru-RU" sz="1200" b="1" dirty="0" smtClean="0">
                <a:solidFill>
                  <a:schemeClr val="tx1"/>
                </a:solidFill>
                <a:cs typeface="Arial" pitchFamily="34" charset="0"/>
              </a:rPr>
              <a:t>44 (20,6%) </a:t>
            </a:r>
            <a:endParaRPr lang="ru-RU" sz="12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50913" y="2695575"/>
            <a:ext cx="2311400" cy="2460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cs typeface="Arial" pitchFamily="34" charset="0"/>
              </a:rPr>
              <a:t>Первая – </a:t>
            </a:r>
            <a:r>
              <a:rPr lang="ru-RU" sz="1200" b="1" dirty="0" smtClean="0">
                <a:solidFill>
                  <a:schemeClr val="tx1"/>
                </a:solidFill>
                <a:cs typeface="Arial" pitchFamily="34" charset="0"/>
              </a:rPr>
              <a:t>19 (8,9%)</a:t>
            </a:r>
            <a:endParaRPr lang="ru-RU" sz="12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50913" y="3127375"/>
            <a:ext cx="2311400" cy="2460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cs typeface="Arial" pitchFamily="34" charset="0"/>
              </a:rPr>
              <a:t>Вторая – </a:t>
            </a:r>
            <a:r>
              <a:rPr lang="ru-RU" sz="1200" b="1" dirty="0" smtClean="0">
                <a:solidFill>
                  <a:schemeClr val="tx1"/>
                </a:solidFill>
                <a:cs typeface="Arial" pitchFamily="34" charset="0"/>
              </a:rPr>
              <a:t>16 (7,5%) </a:t>
            </a:r>
            <a:endParaRPr lang="ru-RU" sz="12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15925" y="4265381"/>
            <a:ext cx="2636081" cy="744951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cs typeface="Arial" pitchFamily="34" charset="0"/>
              </a:rPr>
              <a:t>Имеют квалификационную категорию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1"/>
                </a:solidFill>
                <a:cs typeface="Arial" pitchFamily="34" charset="0"/>
              </a:rPr>
              <a:t>216  (41,7%)</a:t>
            </a:r>
            <a:endParaRPr lang="ru-RU" sz="12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15878" y="5210753"/>
            <a:ext cx="2312987" cy="2020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cs typeface="Arial" pitchFamily="34" charset="0"/>
              </a:rPr>
              <a:t>Высшая – </a:t>
            </a:r>
            <a:r>
              <a:rPr lang="ru-RU" sz="1200" b="1" dirty="0" smtClean="0">
                <a:solidFill>
                  <a:schemeClr val="tx1"/>
                </a:solidFill>
                <a:cs typeface="Arial" pitchFamily="34" charset="0"/>
              </a:rPr>
              <a:t>139 (26,8%)</a:t>
            </a:r>
            <a:endParaRPr lang="ru-RU" sz="12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28688" y="5476875"/>
            <a:ext cx="2312987" cy="2444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cs typeface="Arial" pitchFamily="34" charset="0"/>
              </a:rPr>
              <a:t>Первая – </a:t>
            </a:r>
            <a:r>
              <a:rPr lang="ru-RU" sz="1200" b="1" dirty="0" smtClean="0">
                <a:solidFill>
                  <a:schemeClr val="tx1"/>
                </a:solidFill>
                <a:cs typeface="Arial" pitchFamily="34" charset="0"/>
              </a:rPr>
              <a:t>52 (10,0%)</a:t>
            </a:r>
            <a:endParaRPr lang="ru-RU" sz="12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23131" y="5778877"/>
            <a:ext cx="2312987" cy="2460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cs typeface="Arial" pitchFamily="34" charset="0"/>
              </a:rPr>
              <a:t>Вторая – </a:t>
            </a:r>
            <a:r>
              <a:rPr lang="ru-RU" sz="1200" b="1" dirty="0" smtClean="0">
                <a:solidFill>
                  <a:schemeClr val="tx1"/>
                </a:solidFill>
                <a:cs typeface="Arial" pitchFamily="34" charset="0"/>
              </a:rPr>
              <a:t>25 (4,8%)</a:t>
            </a:r>
            <a:endParaRPr lang="ru-RU" sz="12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4" name="Блок-схема: сохраненные данные 13"/>
          <p:cNvSpPr/>
          <p:nvPr/>
        </p:nvSpPr>
        <p:spPr>
          <a:xfrm rot="5400000">
            <a:off x="6620583" y="2047791"/>
            <a:ext cx="1194361" cy="2476889"/>
          </a:xfrm>
          <a:prstGeom prst="flowChartOnlineStorage">
            <a:avLst/>
          </a:prstGeom>
          <a:solidFill>
            <a:srgbClr val="92D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cs typeface="Arial" pitchFamily="34" charset="0"/>
              </a:rPr>
              <a:t>Имеют 2 и более сертификата  специалиста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cs typeface="Arial" pitchFamily="34" charset="0"/>
              </a:rPr>
              <a:t>20 (14,0%)</a:t>
            </a:r>
            <a:endParaRPr lang="ru-RU" sz="16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5" name="Блок-схема: сохраненные данные 14"/>
          <p:cNvSpPr/>
          <p:nvPr/>
        </p:nvSpPr>
        <p:spPr>
          <a:xfrm rot="5400000">
            <a:off x="6488377" y="3973612"/>
            <a:ext cx="1456165" cy="2474282"/>
          </a:xfrm>
          <a:prstGeom prst="flowChartOnlineStorage">
            <a:avLst/>
          </a:prstGeom>
          <a:solidFill>
            <a:srgbClr val="92D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cs typeface="Arial" pitchFamily="34" charset="0"/>
              </a:rPr>
              <a:t>Имеют действующие сертификаты специалиста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cs typeface="Arial" pitchFamily="34" charset="0"/>
              </a:rPr>
              <a:t>431 (83,2%)</a:t>
            </a:r>
            <a:endParaRPr lang="ru-RU" sz="16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587726" y="4215720"/>
            <a:ext cx="2092081" cy="1421947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cs typeface="Arial" pitchFamily="34" charset="0"/>
              </a:rPr>
              <a:t>Средние медицинские работники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518</a:t>
            </a:r>
            <a:endParaRPr lang="ru-RU" sz="2400" b="1" dirty="0">
              <a:solidFill>
                <a:schemeClr val="tx2">
                  <a:lumMod val="60000"/>
                  <a:lumOff val="40000"/>
                </a:schemeClr>
              </a:solidFill>
              <a:cs typeface="Arial" pitchFamily="34" charset="0"/>
            </a:endParaRPr>
          </a:p>
        </p:txBody>
      </p:sp>
      <p:sp>
        <p:nvSpPr>
          <p:cNvPr id="17" name="Выгнутая вверх стрелка 16"/>
          <p:cNvSpPr/>
          <p:nvPr/>
        </p:nvSpPr>
        <p:spPr>
          <a:xfrm rot="21420000">
            <a:off x="4925584" y="1113434"/>
            <a:ext cx="2003425" cy="344488"/>
          </a:xfrm>
          <a:prstGeom prst="curvedDownArrow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>
              <a:solidFill>
                <a:schemeClr val="tx1"/>
              </a:solidFill>
            </a:endParaRPr>
          </a:p>
        </p:txBody>
      </p:sp>
      <p:sp>
        <p:nvSpPr>
          <p:cNvPr id="18" name="Выгнутая вверх стрелка 17"/>
          <p:cNvSpPr/>
          <p:nvPr/>
        </p:nvSpPr>
        <p:spPr>
          <a:xfrm rot="510310">
            <a:off x="4933772" y="3973725"/>
            <a:ext cx="1903412" cy="355600"/>
          </a:xfrm>
          <a:prstGeom prst="curvedDownArrow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>
              <a:solidFill>
                <a:schemeClr val="tx1"/>
              </a:solidFill>
            </a:endParaRPr>
          </a:p>
        </p:txBody>
      </p:sp>
      <p:sp>
        <p:nvSpPr>
          <p:cNvPr id="19" name="Выгнутая вверх стрелка 18"/>
          <p:cNvSpPr/>
          <p:nvPr/>
        </p:nvSpPr>
        <p:spPr>
          <a:xfrm rot="21420000" flipH="1">
            <a:off x="2312123" y="3887538"/>
            <a:ext cx="2020887" cy="392112"/>
          </a:xfrm>
          <a:prstGeom prst="curvedDownArrow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>
              <a:solidFill>
                <a:schemeClr val="tx1"/>
              </a:solidFill>
            </a:endParaRPr>
          </a:p>
        </p:txBody>
      </p:sp>
      <p:sp>
        <p:nvSpPr>
          <p:cNvPr id="20" name="Выгнутая вверх стрелка 19"/>
          <p:cNvSpPr/>
          <p:nvPr/>
        </p:nvSpPr>
        <p:spPr>
          <a:xfrm rot="21420000" flipH="1">
            <a:off x="2010162" y="1130341"/>
            <a:ext cx="2019300" cy="392112"/>
          </a:xfrm>
          <a:prstGeom prst="curvedDownArrow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>
              <a:solidFill>
                <a:schemeClr val="tx1"/>
              </a:solidFill>
            </a:endParaRPr>
          </a:p>
        </p:txBody>
      </p:sp>
      <p:sp>
        <p:nvSpPr>
          <p:cNvPr id="21" name="Блок-схема: сохраненные данные 20"/>
          <p:cNvSpPr/>
          <p:nvPr/>
        </p:nvSpPr>
        <p:spPr>
          <a:xfrm rot="5400000">
            <a:off x="6606210" y="879014"/>
            <a:ext cx="1254289" cy="2474282"/>
          </a:xfrm>
          <a:prstGeom prst="flowChartOnlineStorage">
            <a:avLst/>
          </a:prstGeom>
          <a:solidFill>
            <a:srgbClr val="92D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cs typeface="Arial" pitchFamily="34" charset="0"/>
              </a:rPr>
              <a:t>Имеют действующие сертификаты специалиста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cs typeface="Arial" pitchFamily="34" charset="0"/>
              </a:rPr>
              <a:t>210 </a:t>
            </a:r>
            <a:r>
              <a:rPr lang="ru-RU" sz="1600" b="1" dirty="0">
                <a:solidFill>
                  <a:schemeClr val="tx1"/>
                </a:solidFill>
                <a:cs typeface="Arial" pitchFamily="34" charset="0"/>
              </a:rPr>
              <a:t>(</a:t>
            </a:r>
            <a:r>
              <a:rPr lang="ru-RU" sz="1600" b="1" dirty="0" smtClean="0">
                <a:solidFill>
                  <a:schemeClr val="tx1"/>
                </a:solidFill>
                <a:cs typeface="Arial" pitchFamily="34" charset="0"/>
              </a:rPr>
              <a:t>98,1%)</a:t>
            </a:r>
            <a:endParaRPr lang="ru-RU" sz="16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68784" y="3538538"/>
            <a:ext cx="2311400" cy="44210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cs typeface="Arial" pitchFamily="34" charset="0"/>
              </a:rPr>
              <a:t>Не имеют категории </a:t>
            </a:r>
            <a:r>
              <a:rPr lang="ru-RU" sz="1200" b="1" dirty="0" smtClean="0">
                <a:solidFill>
                  <a:schemeClr val="tx1"/>
                </a:solidFill>
                <a:cs typeface="Arial" pitchFamily="34" charset="0"/>
              </a:rPr>
              <a:t>135 (63,0%)</a:t>
            </a:r>
            <a:endParaRPr lang="ru-RU" sz="12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23925" y="6165850"/>
            <a:ext cx="2311400" cy="3460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cs typeface="Arial" pitchFamily="34" charset="0"/>
              </a:rPr>
              <a:t>Не имеют категории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1"/>
                </a:solidFill>
                <a:cs typeface="Arial" pitchFamily="34" charset="0"/>
              </a:rPr>
              <a:t>302 (58,3%)</a:t>
            </a:r>
            <a:endParaRPr lang="ru-RU" sz="1200" b="1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28" y="-99392"/>
            <a:ext cx="1458912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326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75797"/>
            <a:ext cx="7171199" cy="1143000"/>
          </a:xfrm>
        </p:spPr>
        <p:txBody>
          <a:bodyPr/>
          <a:lstStyle/>
          <a:p>
            <a:r>
              <a:rPr lang="ru-RU" sz="2400" dirty="0"/>
              <a:t>Реализация программы «Доступная среда» </a:t>
            </a:r>
            <a:br>
              <a:rPr lang="ru-RU" sz="2400" dirty="0"/>
            </a:br>
            <a:r>
              <a:rPr lang="ru-RU" sz="2400" dirty="0"/>
              <a:t>в БУ «Сургутская городская </a:t>
            </a:r>
            <a:br>
              <a:rPr lang="ru-RU" sz="2400" dirty="0"/>
            </a:br>
            <a:r>
              <a:rPr lang="ru-RU" sz="2400" dirty="0"/>
              <a:t>клиническая поликлиника № 4»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28" y="-99392"/>
            <a:ext cx="1458912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342528858"/>
              </p:ext>
            </p:extLst>
          </p:nvPr>
        </p:nvGraphicFramePr>
        <p:xfrm>
          <a:off x="323528" y="1556792"/>
          <a:ext cx="831641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2362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75797"/>
            <a:ext cx="7171199" cy="1143000"/>
          </a:xfrm>
        </p:spPr>
        <p:txBody>
          <a:bodyPr/>
          <a:lstStyle/>
          <a:p>
            <a:r>
              <a:rPr lang="ru-RU" sz="2400" dirty="0"/>
              <a:t>Реализация программы «Доступная среда» </a:t>
            </a:r>
            <a:br>
              <a:rPr lang="ru-RU" sz="2400" dirty="0"/>
            </a:br>
            <a:r>
              <a:rPr lang="ru-RU" sz="2400" dirty="0"/>
              <a:t>в БУ «Сургутская городская </a:t>
            </a:r>
            <a:br>
              <a:rPr lang="ru-RU" sz="2400" dirty="0"/>
            </a:br>
            <a:r>
              <a:rPr lang="ru-RU" sz="2400" dirty="0"/>
              <a:t>клиническая поликлиника № 4»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28" y="-99392"/>
            <a:ext cx="1458912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361613708"/>
              </p:ext>
            </p:extLst>
          </p:nvPr>
        </p:nvGraphicFramePr>
        <p:xfrm>
          <a:off x="323528" y="1556792"/>
          <a:ext cx="831641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1161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60648"/>
            <a:ext cx="6309320" cy="487363"/>
          </a:xfrm>
        </p:spPr>
        <p:txBody>
          <a:bodyPr/>
          <a:lstStyle/>
          <a:p>
            <a:r>
              <a:rPr lang="ru-RU" sz="2800" dirty="0" smtClean="0"/>
              <a:t>Финансовые ресурсы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28" y="-99392"/>
            <a:ext cx="1458912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495966142"/>
              </p:ext>
            </p:extLst>
          </p:nvPr>
        </p:nvGraphicFramePr>
        <p:xfrm>
          <a:off x="395536" y="1117910"/>
          <a:ext cx="8748464" cy="6055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6298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3940" y="260648"/>
            <a:ext cx="7192516" cy="487363"/>
          </a:xfrm>
        </p:spPr>
        <p:txBody>
          <a:bodyPr/>
          <a:lstStyle/>
          <a:p>
            <a:r>
              <a:rPr lang="ru-RU" sz="2000" dirty="0">
                <a:effectLst/>
              </a:rPr>
              <a:t>Исполнение Указа Президента РФ от 07.05.2012 № 597 «О мероприятиях по реализации государственной социальной политики» в части повышения средней заработной платы медицинских работников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28" y="-99392"/>
            <a:ext cx="1458912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193033079"/>
              </p:ext>
            </p:extLst>
          </p:nvPr>
        </p:nvGraphicFramePr>
        <p:xfrm>
          <a:off x="783111" y="1844824"/>
          <a:ext cx="7008440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1654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189799"/>
            <a:ext cx="6512511" cy="1143000"/>
          </a:xfrm>
        </p:spPr>
        <p:txBody>
          <a:bodyPr/>
          <a:lstStyle/>
          <a:p>
            <a:r>
              <a:rPr lang="ru-RU" sz="3200" dirty="0" smtClean="0"/>
              <a:t>Задачи на 2017 год</a:t>
            </a:r>
            <a:endParaRPr lang="ru-RU" sz="32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94" y="-71439"/>
            <a:ext cx="1458912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88227" y="1484784"/>
            <a:ext cx="856895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500" dirty="0" smtClean="0"/>
              <a:t>1. Разработка </a:t>
            </a:r>
            <a:r>
              <a:rPr lang="ru-RU" sz="1500" dirty="0"/>
              <a:t>и проведение комплекса мероприятий, направленных на снижение смертности населения района обслуживания от основных причин.</a:t>
            </a:r>
          </a:p>
          <a:p>
            <a:pPr lvl="0"/>
            <a:r>
              <a:rPr lang="ru-RU" sz="1500" dirty="0" smtClean="0"/>
              <a:t>2. Дальнейшее </a:t>
            </a:r>
            <a:r>
              <a:rPr lang="ru-RU" sz="1500" dirty="0"/>
              <a:t>укрепление материально-технической базы учреждения.</a:t>
            </a:r>
          </a:p>
          <a:p>
            <a:pPr lvl="0"/>
            <a:r>
              <a:rPr lang="ru-RU" sz="1500" dirty="0" smtClean="0"/>
              <a:t>3. Обеспечение </a:t>
            </a:r>
            <a:r>
              <a:rPr lang="ru-RU" sz="1500" dirty="0"/>
              <a:t>населения первичной медико-санитарной помощью в соответствии с Программой государственных гарантий оказания гражданам Российской Федерации бесплатной медицинской помощи на 2018 год и на плановый период 2019-2020 годов по видам, объемам, порядку и условиям ее оказания.</a:t>
            </a:r>
          </a:p>
          <a:p>
            <a:pPr lvl="0"/>
            <a:r>
              <a:rPr lang="ru-RU" sz="1500" dirty="0" smtClean="0"/>
              <a:t>4. Совершенствование </a:t>
            </a:r>
            <a:r>
              <a:rPr lang="ru-RU" sz="1500" dirty="0"/>
              <a:t>механизмов реализации проекта «Бережливая поликлиника», направленного </a:t>
            </a:r>
            <a:r>
              <a:rPr lang="ru-RU" sz="1500" dirty="0" smtClean="0"/>
              <a:t>на </a:t>
            </a:r>
            <a:r>
              <a:rPr lang="ru-RU" sz="1500" dirty="0"/>
              <a:t>повышение доступности и качества медицинской помощи прикрепленному населению.</a:t>
            </a:r>
          </a:p>
          <a:p>
            <a:pPr lvl="0"/>
            <a:r>
              <a:rPr lang="ru-RU" sz="1500" dirty="0" smtClean="0"/>
              <a:t>5. Повышение </a:t>
            </a:r>
            <a:r>
              <a:rPr lang="ru-RU" sz="1500" dirty="0"/>
              <a:t>удовлетворенности населения в оказании медицинской помощи, а также удовлетворенности доступностью, качеством медицинской помощи.</a:t>
            </a:r>
          </a:p>
          <a:p>
            <a:pPr lvl="0"/>
            <a:r>
              <a:rPr lang="ru-RU" sz="1500" dirty="0" smtClean="0"/>
              <a:t>6. Совершенствование </a:t>
            </a:r>
            <a:r>
              <a:rPr lang="ru-RU" sz="1500" dirty="0"/>
              <a:t>современных методов профилактики (работа отделения медицинской профилактики, Центра здоровья для детей, Школ больных, проведение профилактических осмотров, диспансеризации определенных групп взрослого населения), формирование основ здорового образа жизни среди населения.</a:t>
            </a:r>
          </a:p>
          <a:p>
            <a:pPr lvl="0"/>
            <a:r>
              <a:rPr lang="ru-RU" sz="1500" dirty="0" smtClean="0"/>
              <a:t>7. Развитие </a:t>
            </a:r>
            <a:r>
              <a:rPr lang="ru-RU" sz="1500" dirty="0"/>
              <a:t>службы медицинской помощи лицам пожилого и старческого возраста.</a:t>
            </a:r>
          </a:p>
          <a:p>
            <a:pPr lvl="0"/>
            <a:r>
              <a:rPr lang="ru-RU" sz="1500" dirty="0" smtClean="0"/>
              <a:t>8. Дальнейшее </a:t>
            </a:r>
            <a:r>
              <a:rPr lang="ru-RU" sz="1500" dirty="0"/>
              <a:t>развитие информационных ресурсов учреждения в региональных сервисах,  внедрение региональной информационной системы  с первичным наполнением  электронных медицинских карт.</a:t>
            </a:r>
          </a:p>
          <a:p>
            <a:pPr lvl="0"/>
            <a:r>
              <a:rPr lang="ru-RU" sz="1500" dirty="0" smtClean="0"/>
              <a:t>9. Проведение </a:t>
            </a:r>
            <a:r>
              <a:rPr lang="ru-RU" sz="1500" dirty="0"/>
              <a:t>эффективной кадровой политики, направленной на привлечение и закрепление квалифицированных специалистов.</a:t>
            </a:r>
          </a:p>
        </p:txBody>
      </p:sp>
    </p:spTree>
    <p:extLst>
      <p:ext uri="{BB962C8B-B14F-4D97-AF65-F5344CB8AC3E}">
        <p14:creationId xmlns:p14="http://schemas.microsoft.com/office/powerpoint/2010/main" val="66766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97471"/>
            <a:ext cx="6944559" cy="1143000"/>
          </a:xfrm>
        </p:spPr>
        <p:txBody>
          <a:bodyPr/>
          <a:lstStyle/>
          <a:p>
            <a:r>
              <a:rPr lang="ru-RU" sz="2400" dirty="0"/>
              <a:t>Цели и задачи БУ «Сургутская городская клиническая поликлиника № 4»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340470"/>
            <a:ext cx="8856984" cy="5184873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7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доступности </a:t>
            </a:r>
            <a:r>
              <a:rPr lang="ru-RU" sz="17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качества медицинской помощи: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совершенствование 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современных методов профилактики, направленных на повышение доступности и качества профилактической медицинской помощи (работа кабинета медицинской профилактики, Центра здоровья для детей, Школ больных, проведение профилактических осмотров, диспансеризации определенных групп  населения), формирование основ здорового образа жизни среди населения;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совершенствование 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оказания первичной, в том числе первичной специализированной медико-санитарной помощи;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совершенствование 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системы лекарственного обеспечения в амбулаторных условиях;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внедрение 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современных методов профилактики, диагностики, лечения больных социально значимыми заболеваниями;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оказания доступной и качественной медицинской помощи детям и матерям, дальнейшее укрепление здоровья детей и матерей;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качества жизни больных тяжелыми неизлечимыми заболеваниями; 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совершенствование 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оказания медицинской помощи лицам пожилого и старческого возраста; 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доступности медицинской реабилитации и санаторно-курортного лечения; 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активной кадровой политики, направленной на привлечение и закрепление в БУ «Сургутская городская клиническая поликлиника № 4» высококвалифицированных специалистов, направление на целевую подготовку и переподготовку врачебных кадров.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9392"/>
            <a:ext cx="1458912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138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9335" y="-31183"/>
            <a:ext cx="1458912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4" name="Picture 2" descr="C:\Users\Luk_AI\Pictures\hc-blo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13" y="929793"/>
            <a:ext cx="7909088" cy="5758160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8616" y="2967335"/>
            <a:ext cx="836677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ЗА ВНИМАНИЕ!</a:t>
            </a:r>
          </a:p>
          <a:p>
            <a:pPr algn="ctr"/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БУДЬТЕ ЗДОРОВЫ!</a:t>
            </a:r>
            <a:endParaRPr lang="ru-RU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www.themegallery.com</a:t>
            </a: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30605"/>
            <a:ext cx="6512511" cy="1143000"/>
          </a:xfrm>
        </p:spPr>
        <p:txBody>
          <a:bodyPr/>
          <a:lstStyle/>
          <a:p>
            <a:r>
              <a:rPr lang="ru-RU" sz="2400" dirty="0"/>
              <a:t>Демографические показатели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9392"/>
            <a:ext cx="1458912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937367136"/>
              </p:ext>
            </p:extLst>
          </p:nvPr>
        </p:nvGraphicFramePr>
        <p:xfrm>
          <a:off x="395536" y="1124745"/>
          <a:ext cx="835292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6981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197471"/>
            <a:ext cx="6512511" cy="1143000"/>
          </a:xfrm>
        </p:spPr>
        <p:txBody>
          <a:bodyPr/>
          <a:lstStyle/>
          <a:p>
            <a:r>
              <a:rPr lang="ru-RU" sz="2400" dirty="0"/>
              <a:t>Демографические показатели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39515901"/>
              </p:ext>
            </p:extLst>
          </p:nvPr>
        </p:nvGraphicFramePr>
        <p:xfrm>
          <a:off x="533400" y="1124744"/>
          <a:ext cx="7855024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9392"/>
            <a:ext cx="1458912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919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1532" y="304848"/>
            <a:ext cx="6741368" cy="487363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Демографические показатели</a:t>
            </a:r>
            <a:br>
              <a:rPr lang="ru-RU" sz="2400" dirty="0" smtClean="0"/>
            </a:br>
            <a:r>
              <a:rPr lang="ru-RU" sz="2400" dirty="0" smtClean="0"/>
              <a:t>Перинатальная и младенческая смертность</a:t>
            </a:r>
            <a:endParaRPr lang="ru-RU" sz="24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50386064"/>
              </p:ext>
            </p:extLst>
          </p:nvPr>
        </p:nvGraphicFramePr>
        <p:xfrm>
          <a:off x="971600" y="1875790"/>
          <a:ext cx="7831460" cy="4649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71401"/>
            <a:ext cx="1458912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674694" y="1321862"/>
            <a:ext cx="5823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Перинатальная и младенческая смертность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73526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525562"/>
            <a:ext cx="6021288" cy="487363"/>
          </a:xfrm>
        </p:spPr>
        <p:txBody>
          <a:bodyPr/>
          <a:lstStyle/>
          <a:p>
            <a:r>
              <a:rPr lang="ru-RU" sz="2400" dirty="0" smtClean="0"/>
              <a:t>Демографические показатели</a:t>
            </a:r>
            <a:endParaRPr lang="ru-RU" sz="24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55608464"/>
              </p:ext>
            </p:extLst>
          </p:nvPr>
        </p:nvGraphicFramePr>
        <p:xfrm>
          <a:off x="71941" y="1124744"/>
          <a:ext cx="9072059" cy="5328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41" y="-171400"/>
            <a:ext cx="1458912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271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655893" y="363816"/>
            <a:ext cx="6858000" cy="487363"/>
          </a:xfrm>
        </p:spPr>
        <p:txBody>
          <a:bodyPr>
            <a:normAutofit fontScale="90000"/>
          </a:bodyPr>
          <a:lstStyle/>
          <a:p>
            <a:r>
              <a:rPr lang="ru-RU" sz="2600" dirty="0" smtClean="0"/>
              <a:t>Смертность</a:t>
            </a:r>
            <a:endParaRPr lang="en-US" sz="2600" dirty="0"/>
          </a:p>
        </p:txBody>
      </p:sp>
      <p:sp>
        <p:nvSpPr>
          <p:cNvPr id="43011" name="AutoShape 3"/>
          <p:cNvSpPr>
            <a:spLocks noChangeArrowheads="1"/>
          </p:cNvSpPr>
          <p:nvPr/>
        </p:nvSpPr>
        <p:spPr bwMode="auto">
          <a:xfrm>
            <a:off x="2126696" y="3704696"/>
            <a:ext cx="1728193" cy="166722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tint val="2745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ru-RU" dirty="0">
              <a:latin typeface="Verdana" pitchFamily="34" charset="0"/>
            </a:endParaRPr>
          </a:p>
        </p:txBody>
      </p:sp>
      <p:sp>
        <p:nvSpPr>
          <p:cNvPr id="43013" name="AutoShape 5"/>
          <p:cNvSpPr>
            <a:spLocks noChangeArrowheads="1"/>
          </p:cNvSpPr>
          <p:nvPr/>
        </p:nvSpPr>
        <p:spPr bwMode="auto">
          <a:xfrm>
            <a:off x="129778" y="3729773"/>
            <a:ext cx="1558143" cy="166722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tint val="2745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ru-RU" dirty="0">
              <a:latin typeface="Verdana" pitchFamily="34" charset="0"/>
            </a:endParaRPr>
          </a:p>
        </p:txBody>
      </p:sp>
      <p:sp>
        <p:nvSpPr>
          <p:cNvPr id="43016" name="Freeform 8"/>
          <p:cNvSpPr>
            <a:spLocks/>
          </p:cNvSpPr>
          <p:nvPr/>
        </p:nvSpPr>
        <p:spPr bwMode="gray">
          <a:xfrm>
            <a:off x="1106499" y="3673313"/>
            <a:ext cx="903288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43017" name="AutoShape 9"/>
          <p:cNvSpPr>
            <a:spLocks noChangeAspect="1" noChangeArrowheads="1" noTextEdit="1"/>
          </p:cNvSpPr>
          <p:nvPr/>
        </p:nvSpPr>
        <p:spPr bwMode="gray">
          <a:xfrm flipH="1">
            <a:off x="4868863" y="3405188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43018" name="Freeform 10"/>
          <p:cNvSpPr>
            <a:spLocks/>
          </p:cNvSpPr>
          <p:nvPr/>
        </p:nvSpPr>
        <p:spPr bwMode="gray">
          <a:xfrm flipH="1">
            <a:off x="1888108" y="3647574"/>
            <a:ext cx="903287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grpSp>
        <p:nvGrpSpPr>
          <p:cNvPr id="43019" name="Group 11"/>
          <p:cNvGrpSpPr>
            <a:grpSpLocks/>
          </p:cNvGrpSpPr>
          <p:nvPr/>
        </p:nvGrpSpPr>
        <p:grpSpPr bwMode="auto">
          <a:xfrm>
            <a:off x="517818" y="2024453"/>
            <a:ext cx="2751148" cy="1602821"/>
            <a:chOff x="1997" y="1314"/>
            <a:chExt cx="1889" cy="1009"/>
          </a:xfrm>
        </p:grpSpPr>
        <p:grpSp>
          <p:nvGrpSpPr>
            <p:cNvPr id="43020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43021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43022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848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</p:grpSp>
        <p:sp>
          <p:nvSpPr>
            <p:cNvPr id="43023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 dirty="0"/>
            </a:p>
          </p:txBody>
        </p:sp>
        <p:sp>
          <p:nvSpPr>
            <p:cNvPr id="43024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 dirty="0"/>
            </a:p>
          </p:txBody>
        </p:sp>
        <p:sp>
          <p:nvSpPr>
            <p:cNvPr id="43025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 dirty="0"/>
            </a:p>
          </p:txBody>
        </p:sp>
        <p:sp>
          <p:nvSpPr>
            <p:cNvPr id="43026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 dirty="0"/>
            </a:p>
          </p:txBody>
        </p:sp>
      </p:grpSp>
      <p:sp>
        <p:nvSpPr>
          <p:cNvPr id="43027" name="Text Box 19"/>
          <p:cNvSpPr txBox="1">
            <a:spLocks noChangeArrowheads="1"/>
          </p:cNvSpPr>
          <p:nvPr/>
        </p:nvSpPr>
        <p:spPr bwMode="auto">
          <a:xfrm>
            <a:off x="989738" y="2308437"/>
            <a:ext cx="180730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rgbClr val="000000"/>
                </a:solidFill>
              </a:rPr>
              <a:t>676</a:t>
            </a:r>
            <a:r>
              <a:rPr lang="ru-RU" sz="2000" b="1" dirty="0" smtClean="0">
                <a:solidFill>
                  <a:srgbClr val="000000"/>
                </a:solidFill>
              </a:rPr>
              <a:t> </a:t>
            </a:r>
          </a:p>
          <a:p>
            <a:pPr algn="ctr" eaLnBrk="0" hangingPunct="0"/>
            <a:r>
              <a:rPr lang="ru-RU" sz="2000" b="1" dirty="0" smtClean="0">
                <a:solidFill>
                  <a:srgbClr val="000000"/>
                </a:solidFill>
              </a:rPr>
              <a:t>человек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3029" name="Text Box 21"/>
          <p:cNvSpPr txBox="1">
            <a:spLocks noChangeArrowheads="1"/>
          </p:cNvSpPr>
          <p:nvPr/>
        </p:nvSpPr>
        <p:spPr bwMode="auto">
          <a:xfrm>
            <a:off x="2387832" y="3873336"/>
            <a:ext cx="155999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b="1" dirty="0" smtClean="0"/>
              <a:t>Взрослые – </a:t>
            </a:r>
            <a:r>
              <a:rPr lang="en-US" sz="2000" b="1" dirty="0" smtClean="0"/>
              <a:t>665</a:t>
            </a:r>
          </a:p>
          <a:p>
            <a:pPr algn="ctr" eaLnBrk="0" hangingPunct="0"/>
            <a:r>
              <a:rPr lang="ru-RU" sz="2000" b="1" dirty="0" smtClean="0"/>
              <a:t> человек</a:t>
            </a:r>
            <a:endParaRPr lang="en-US" sz="1400" b="1" dirty="0">
              <a:solidFill>
                <a:srgbClr val="000000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31" y="-112433"/>
            <a:ext cx="1458912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-9945" y="3899075"/>
            <a:ext cx="14283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Дети – </a:t>
            </a:r>
          </a:p>
          <a:p>
            <a:pPr algn="ctr"/>
            <a:r>
              <a:rPr lang="ru-RU" sz="2000" b="1" dirty="0" smtClean="0"/>
              <a:t>1</a:t>
            </a:r>
            <a:r>
              <a:rPr lang="en-US" sz="2000" b="1" dirty="0" smtClean="0"/>
              <a:t>1</a:t>
            </a:r>
            <a:r>
              <a:rPr lang="ru-RU" sz="2000" b="1" dirty="0" smtClean="0"/>
              <a:t> человек 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06499" y="840472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Показатель общей смертности  на 100 тыс. среднегодового населения составил </a:t>
            </a:r>
            <a:r>
              <a:rPr lang="en-US" b="1" dirty="0" smtClean="0"/>
              <a:t>564</a:t>
            </a:r>
            <a:r>
              <a:rPr lang="ru-RU" b="1" dirty="0" smtClean="0"/>
              <a:t>,</a:t>
            </a:r>
            <a:r>
              <a:rPr lang="en-US" b="1" dirty="0" smtClean="0"/>
              <a:t>5</a:t>
            </a:r>
            <a:endParaRPr lang="ru-RU" b="1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542455111"/>
              </p:ext>
            </p:extLst>
          </p:nvPr>
        </p:nvGraphicFramePr>
        <p:xfrm>
          <a:off x="3749331" y="1163637"/>
          <a:ext cx="5394669" cy="5505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6960" y="0"/>
            <a:ext cx="7335440" cy="1008111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>Исполнение целевых показателей </a:t>
            </a:r>
            <a:br>
              <a:rPr lang="ru-RU" sz="2200" dirty="0" smtClean="0"/>
            </a:br>
            <a:r>
              <a:rPr lang="ru-RU" sz="2200" dirty="0" smtClean="0"/>
              <a:t>по основным показателям смертности </a:t>
            </a:r>
            <a:br>
              <a:rPr lang="ru-RU" sz="2200" dirty="0" smtClean="0"/>
            </a:br>
            <a:r>
              <a:rPr lang="ru-RU" sz="2200" dirty="0" smtClean="0"/>
              <a:t>населения по программе госгарантий </a:t>
            </a:r>
            <a:endParaRPr lang="en-US" sz="2200" dirty="0"/>
          </a:p>
        </p:txBody>
      </p:sp>
      <p:graphicFrame>
        <p:nvGraphicFramePr>
          <p:cNvPr id="56399" name="Group 79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245138422"/>
              </p:ext>
            </p:extLst>
          </p:nvPr>
        </p:nvGraphicFramePr>
        <p:xfrm>
          <a:off x="683568" y="1556792"/>
          <a:ext cx="7928417" cy="4626674"/>
        </p:xfrm>
        <a:graphic>
          <a:graphicData uri="http://schemas.openxmlformats.org/drawingml/2006/table">
            <a:tbl>
              <a:tblPr/>
              <a:tblGrid>
                <a:gridCol w="3923900"/>
                <a:gridCol w="2192950"/>
                <a:gridCol w="1811567"/>
              </a:tblGrid>
              <a:tr h="6683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целевой показатель 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Факт 201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7785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общая смертность на 1 тыс. населения 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5,6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7318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смертность в трудоспособном возрасте на 100 тыс. трудоспособного населения 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304,2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7711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смертность от болезней</a:t>
                      </a:r>
                      <a:r>
                        <a:rPr lang="ru-RU" sz="14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системы кровообращения </a:t>
                      </a: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100 тыс. населения 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67,2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7711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Смертность от болезней системы кровообращения в трудоспособном возрасте на 100 тыс. населения трудоспособного возраста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23,0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7318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смертность от новообразований на 100 тыс. населения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118,6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-99392"/>
            <a:ext cx="1458912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2006</TotalTime>
  <Words>2378</Words>
  <Application>Microsoft Office PowerPoint</Application>
  <PresentationFormat>Экран (4:3)</PresentationFormat>
  <Paragraphs>679</Paragraphs>
  <Slides>30</Slides>
  <Notes>28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Воздушный поток</vt:lpstr>
      <vt:lpstr>Презентация PowerPoint</vt:lpstr>
      <vt:lpstr>Цели и задачи БУ «Сургутская городская клиническая поликлиника № 4»</vt:lpstr>
      <vt:lpstr>Цели и задачи БУ «Сургутская городская клиническая поликлиника № 4»</vt:lpstr>
      <vt:lpstr>Демографические показатели</vt:lpstr>
      <vt:lpstr>Демографические показатели</vt:lpstr>
      <vt:lpstr>Демографические показатели Перинатальная и младенческая смертность</vt:lpstr>
      <vt:lpstr>Демографические показатели</vt:lpstr>
      <vt:lpstr>Смертность</vt:lpstr>
      <vt:lpstr>Исполнение целевых показателей  по основным показателям смертности  населения по программе госгарантий </vt:lpstr>
      <vt:lpstr>Исполнение целевых показателей  по основным показателям смертности  населения по программе госгарантий </vt:lpstr>
      <vt:lpstr>Смертность в трудоспособном возрасте</vt:lpstr>
      <vt:lpstr>Смертность на дому</vt:lpstr>
      <vt:lpstr>Общая заболеваемость</vt:lpstr>
      <vt:lpstr>Первичная заболеваемость</vt:lpstr>
      <vt:lpstr>Выполнение объемов медицинской помощи по ОМС</vt:lpstr>
      <vt:lpstr>Выполнение государственного задания</vt:lpstr>
      <vt:lpstr>Работа дневного стационара</vt:lpstr>
      <vt:lpstr>Обслуживание ветеранов ВОВ</vt:lpstr>
      <vt:lpstr>Льготное лекарственное обеспечение</vt:lpstr>
      <vt:lpstr>Санаторно-курортное лечение</vt:lpstr>
      <vt:lpstr>Работа Центра здоровья для детей</vt:lpstr>
      <vt:lpstr>Диспансеризация и профмедосмотры</vt:lpstr>
      <vt:lpstr>Диспансеризация определенных групп взрослого населения</vt:lpstr>
      <vt:lpstr>Кадровое обеспечение</vt:lpstr>
      <vt:lpstr>Реализация программы «Доступная среда»  в БУ «Сургутская городская  клиническая поликлиника № 4»</vt:lpstr>
      <vt:lpstr>Реализация программы «Доступная среда»  в БУ «Сургутская городская  клиническая поликлиника № 4»</vt:lpstr>
      <vt:lpstr>Финансовые ресурсы</vt:lpstr>
      <vt:lpstr>Исполнение Указа Президента РФ от 07.05.2012 № 597 «О мероприятиях по реализации государственной социальной политики» в части повышения средней заработной платы медицинских работников</vt:lpstr>
      <vt:lpstr>Задачи на 2017 год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HOME</dc:creator>
  <dc:description>http://rusderm.ru - Ñïðàâî÷íèê äåðìàòîâåíåðîëîãà. _x000d_
Ìåäèöèíñêèå øàáëîíû äëÿ ïðåçåíòàöèé. _x000d_
Êíèãè è ïðåçåíòàöèè  ïî ìåäèöèíå.</dc:description>
  <cp:lastModifiedBy>Лукьянцева Анна Ивановна</cp:lastModifiedBy>
  <cp:revision>203</cp:revision>
  <cp:lastPrinted>2016-03-09T05:30:59Z</cp:lastPrinted>
  <dcterms:created xsi:type="dcterms:W3CDTF">2016-02-27T08:33:58Z</dcterms:created>
  <dcterms:modified xsi:type="dcterms:W3CDTF">2018-03-31T06:58:42Z</dcterms:modified>
</cp:coreProperties>
</file>